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7" r:id="rId4"/>
    <p:sldId id="268" r:id="rId5"/>
    <p:sldId id="260" r:id="rId6"/>
    <p:sldId id="269" r:id="rId7"/>
    <p:sldId id="270" r:id="rId8"/>
    <p:sldId id="271" r:id="rId9"/>
    <p:sldId id="272" r:id="rId10"/>
    <p:sldId id="273" r:id="rId11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F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Activité globale 2023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7814727673833143E-3"/>
                  <c:y val="7.2149647079022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1B3-416A-86F8-32D44D814AA3}"/>
                </c:ext>
              </c:extLst>
            </c:dLbl>
            <c:dLbl>
              <c:idx val="1"/>
              <c:layout>
                <c:manualLayout>
                  <c:x val="0"/>
                  <c:y val="6.4133019625798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1B3-416A-86F8-32D44D814AA3}"/>
                </c:ext>
              </c:extLst>
            </c:dLbl>
            <c:dLbl>
              <c:idx val="2"/>
              <c:layout>
                <c:manualLayout>
                  <c:x val="0"/>
                  <c:y val="6.6805228776873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1B3-416A-86F8-32D44D814AA3}"/>
                </c:ext>
              </c:extLst>
            </c:dLbl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Recettes</c:v>
                </c:pt>
                <c:pt idx="1">
                  <c:v>Dépenses</c:v>
                </c:pt>
                <c:pt idx="2">
                  <c:v>Résultat</c:v>
                </c:pt>
              </c:strCache>
            </c:strRef>
          </c:cat>
          <c:val>
            <c:numRef>
              <c:f>Feuil1!$B$2:$B$4</c:f>
              <c:numCache>
                <c:formatCode>#,##0</c:formatCode>
                <c:ptCount val="3"/>
                <c:pt idx="0">
                  <c:v>450035</c:v>
                </c:pt>
                <c:pt idx="1">
                  <c:v>543366</c:v>
                </c:pt>
                <c:pt idx="2">
                  <c:v>-93331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B3-416A-86F8-32D44D814AA3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033254906449534E-2"/>
                  <c:y val="2.137767320859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1B3-416A-86F8-32D44D814AA3}"/>
                </c:ext>
              </c:extLst>
            </c:dLbl>
            <c:dLbl>
              <c:idx val="1"/>
              <c:layout>
                <c:manualLayout>
                  <c:x val="4.2483122131242723E-2"/>
                  <c:y val="6.1460813458191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1B3-416A-86F8-32D44D814AA3}"/>
                </c:ext>
              </c:extLst>
            </c:dLbl>
            <c:dLbl>
              <c:idx val="2"/>
              <c:layout>
                <c:manualLayout>
                  <c:x val="1.4251782139066122E-2"/>
                  <c:y val="1.068883660429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1B3-416A-86F8-32D44D814AA3}"/>
                </c:ext>
              </c:extLst>
            </c:dLbl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Recettes</c:v>
                </c:pt>
                <c:pt idx="1">
                  <c:v>Dépenses</c:v>
                </c:pt>
                <c:pt idx="2">
                  <c:v>Résultat</c:v>
                </c:pt>
              </c:strCache>
            </c:strRef>
          </c:cat>
          <c:val>
            <c:numRef>
              <c:f>Feuil1!$C$2:$C$4</c:f>
              <c:numCache>
                <c:formatCode>#,##0</c:formatCode>
                <c:ptCount val="3"/>
                <c:pt idx="0">
                  <c:v>408869</c:v>
                </c:pt>
                <c:pt idx="1">
                  <c:v>368632</c:v>
                </c:pt>
                <c:pt idx="2" formatCode="General">
                  <c:v>40237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B3-416A-86F8-32D44D814A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7565032"/>
        <c:axId val="367562736"/>
        <c:axId val="338903648"/>
      </c:bar3DChart>
      <c:catAx>
        <c:axId val="367565032"/>
        <c:scaling>
          <c:orientation val="minMax"/>
        </c:scaling>
        <c:delete val="0"/>
        <c:axPos val="b"/>
        <c:numFmt formatCode="#,##0.0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b" anchorCtr="0"/>
          <a:lstStyle/>
          <a:p>
            <a:pPr>
              <a:lnSpc>
                <a:spcPct val="200000"/>
              </a:lnSpc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7562736"/>
        <c:crosses val="autoZero"/>
        <c:auto val="1"/>
        <c:lblAlgn val="ctr"/>
        <c:lblOffset val="100"/>
        <c:noMultiLvlLbl val="0"/>
      </c:catAx>
      <c:valAx>
        <c:axId val="36756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7565032"/>
        <c:crosses val="autoZero"/>
        <c:crossBetween val="between"/>
      </c:valAx>
      <c:serAx>
        <c:axId val="3389036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7562736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just"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Analyse des recettes</a:t>
            </a:r>
            <a:endParaRPr lang="fr-FR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2849694189602446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089045004695514"/>
          <c:y val="0.15158098335476058"/>
          <c:w val="0.85439825182402651"/>
          <c:h val="0.638689127811974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1258910695331263E-3"/>
                  <c:y val="-2.67220915107492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9C5-4FD7-9622-E3020C9FAEC0}"/>
                </c:ext>
              </c:extLst>
            </c:dLbl>
            <c:dLbl>
              <c:idx val="1"/>
              <c:layout>
                <c:manualLayout>
                  <c:x val="-1.6819571865443483E-2"/>
                  <c:y val="-4.60374166233052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FCF-4D39-B59B-60AC4108B302}"/>
                </c:ext>
              </c:extLst>
            </c:dLbl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3"/>
                <c:pt idx="0">
                  <c:v>Adhésions</c:v>
                </c:pt>
                <c:pt idx="1">
                  <c:v>Participation aux prestations</c:v>
                </c:pt>
                <c:pt idx="2">
                  <c:v>Subventions</c:v>
                </c:pt>
              </c:strCache>
            </c:strRef>
          </c:cat>
          <c:val>
            <c:numRef>
              <c:f>Feuil1!$B$2:$B$5</c:f>
              <c:numCache>
                <c:formatCode>#,##0</c:formatCode>
                <c:ptCount val="4"/>
                <c:pt idx="0">
                  <c:v>11910</c:v>
                </c:pt>
                <c:pt idx="1">
                  <c:v>186618</c:v>
                </c:pt>
                <c:pt idx="2">
                  <c:v>247913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5-4FD7-9622-E3020C9FAEC0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470309371682971E-2"/>
                  <c:y val="-2.67220915107502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9C5-4FD7-9622-E3020C9FAEC0}"/>
                </c:ext>
              </c:extLst>
            </c:dLbl>
            <c:dLbl>
              <c:idx val="1"/>
              <c:layout>
                <c:manualLayout>
                  <c:x val="1.2470309371682906E-2"/>
                  <c:y val="2.6722091510749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9C5-4FD7-9622-E3020C9FAEC0}"/>
                </c:ext>
              </c:extLst>
            </c:dLbl>
            <c:dLbl>
              <c:idx val="2"/>
              <c:layout>
                <c:manualLayout>
                  <c:x val="1.2470309371682971E-2"/>
                  <c:y val="2.67220915107492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9C5-4FD7-9622-E3020C9FAEC0}"/>
                </c:ext>
              </c:extLst>
            </c:dLbl>
            <c:numFmt formatCode="#,##0\ &quot;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3"/>
                <c:pt idx="0">
                  <c:v>Adhésions</c:v>
                </c:pt>
                <c:pt idx="1">
                  <c:v>Participation aux prestations</c:v>
                </c:pt>
                <c:pt idx="2">
                  <c:v>Subventions</c:v>
                </c:pt>
              </c:strCache>
            </c:strRef>
          </c:cat>
          <c:val>
            <c:numRef>
              <c:f>Feuil1!$C$2:$C$5</c:f>
              <c:numCache>
                <c:formatCode>#,##0</c:formatCode>
                <c:ptCount val="4"/>
                <c:pt idx="0">
                  <c:v>12795</c:v>
                </c:pt>
                <c:pt idx="1">
                  <c:v>181921</c:v>
                </c:pt>
                <c:pt idx="2">
                  <c:v>212763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C5-4FD7-9622-E3020C9FAE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3322464"/>
        <c:axId val="373327056"/>
      </c:barChart>
      <c:catAx>
        <c:axId val="3733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3327056"/>
        <c:crosses val="autoZero"/>
        <c:auto val="1"/>
        <c:lblAlgn val="ctr"/>
        <c:lblOffset val="100"/>
        <c:noMultiLvlLbl val="0"/>
      </c:catAx>
      <c:valAx>
        <c:axId val="373327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332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Répartition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recettes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2023</a:t>
            </a:r>
          </a:p>
          <a:p>
            <a:pPr>
              <a:defRPr/>
            </a:pPr>
            <a:endParaRPr lang="en-US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179869489459043E-2"/>
          <c:y val="0.1877533955447073"/>
          <c:w val="0.92130621316721706"/>
          <c:h val="0.73170022088172804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4-22DC-428C-A8F0-6152E3293C90}"/>
              </c:ext>
            </c:extLst>
          </c:dPt>
          <c:dPt>
            <c:idx val="1"/>
            <c:bubble3D val="0"/>
            <c:explosion val="3"/>
            <c:spPr>
              <a:gradFill rotWithShape="1">
                <a:gsLst>
                  <a:gs pos="0">
                    <a:schemeClr val="accent2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22DC-428C-A8F0-6152E3293C90}"/>
              </c:ext>
            </c:extLst>
          </c:dPt>
          <c:dPt>
            <c:idx val="2"/>
            <c:bubble3D val="0"/>
            <c:explosion val="3"/>
            <c:spPr>
              <a:gradFill rotWithShape="1">
                <a:gsLst>
                  <a:gs pos="0">
                    <a:schemeClr val="accent2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2-22DC-428C-A8F0-6152E3293C9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3F56-4355-99BD-BA240FAA811D}"/>
              </c:ext>
            </c:extLst>
          </c:dPt>
          <c:dLbls>
            <c:dLbl>
              <c:idx val="0"/>
              <c:layout>
                <c:manualLayout>
                  <c:x val="-3.7065241486737198E-2"/>
                  <c:y val="0.124118029711799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2DC-428C-A8F0-6152E3293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Feuil1!$A$2:$A$5</c:f>
              <c:strCache>
                <c:ptCount val="3"/>
                <c:pt idx="0">
                  <c:v>Adhésions</c:v>
                </c:pt>
                <c:pt idx="1">
                  <c:v>Participation aux prestations</c:v>
                </c:pt>
                <c:pt idx="2">
                  <c:v>Subventions</c:v>
                </c:pt>
              </c:strCache>
            </c:strRef>
          </c:cat>
          <c:val>
            <c:numRef>
              <c:f>Feuil1!$B$2:$B$5</c:f>
              <c:numCache>
                <c:formatCode>#,##0</c:formatCode>
                <c:ptCount val="4"/>
                <c:pt idx="0">
                  <c:v>12795</c:v>
                </c:pt>
                <c:pt idx="1">
                  <c:v>181921</c:v>
                </c:pt>
                <c:pt idx="2">
                  <c:v>212763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DC-428C-A8F0-6152E3293C90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Analyse des dépenses</a:t>
            </a:r>
            <a:endParaRPr lang="fr-FR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674842635820963E-2"/>
          <c:y val="0.19020052681335436"/>
          <c:w val="0.88465171744836246"/>
          <c:h val="0.464050556088956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5629455347665961E-3"/>
                  <c:y val="-8.01662745322476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588-43AA-AC26-E97C4A35EE08}"/>
                </c:ext>
              </c:extLst>
            </c:dLbl>
            <c:dLbl>
              <c:idx val="2"/>
              <c:layout>
                <c:manualLayout>
                  <c:x val="-1.7814727673832815E-2"/>
                  <c:y val="-2.67220915107492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588-43AA-AC26-E97C4A35EE08}"/>
                </c:ext>
              </c:extLst>
            </c:dLbl>
            <c:dLbl>
              <c:idx val="3"/>
              <c:layout>
                <c:manualLayout>
                  <c:x val="-1.7814727673832816E-3"/>
                  <c:y val="-5.34441830214984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588-43AA-AC26-E97C4A35EE08}"/>
                </c:ext>
              </c:extLst>
            </c:dLbl>
            <c:dLbl>
              <c:idx val="4"/>
              <c:layout>
                <c:manualLayout>
                  <c:x val="-1.30434782608696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EC3-4DD3-ABC6-6F6B6B4BD9DE}"/>
                </c:ext>
              </c:extLst>
            </c:dLbl>
            <c:dLbl>
              <c:idx val="5"/>
              <c:layout>
                <c:manualLayout>
                  <c:x val="5.34441830214984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588-43AA-AC26-E97C4A35EE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Feuil1!$A$2:$A$7</c:f>
              <c:strCache>
                <c:ptCount val="6"/>
                <c:pt idx="0">
                  <c:v>Billeterie</c:v>
                </c:pt>
                <c:pt idx="1">
                  <c:v>Activités</c:v>
                </c:pt>
                <c:pt idx="2">
                  <c:v>Fonctionnement</c:v>
                </c:pt>
                <c:pt idx="3">
                  <c:v>Frais de personnel</c:v>
                </c:pt>
                <c:pt idx="4">
                  <c:v>Autorisation d'absence</c:v>
                </c:pt>
                <c:pt idx="5">
                  <c:v>Secours exceptionnel</c:v>
                </c:pt>
              </c:strCache>
            </c:strRef>
          </c:cat>
          <c:val>
            <c:numRef>
              <c:f>Feuil1!$B$2:$B$7</c:f>
              <c:numCache>
                <c:formatCode>_("€"* #,##0_);_("€"* \(#,##0\);_("€"* "-"_);_(@_)</c:formatCode>
                <c:ptCount val="6"/>
                <c:pt idx="0">
                  <c:v>6125</c:v>
                </c:pt>
                <c:pt idx="1">
                  <c:v>353301</c:v>
                </c:pt>
                <c:pt idx="2">
                  <c:v>26828</c:v>
                </c:pt>
                <c:pt idx="3">
                  <c:v>36211</c:v>
                </c:pt>
                <c:pt idx="4">
                  <c:v>120000</c:v>
                </c:pt>
                <c:pt idx="5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88-43AA-AC26-E97C4A35EE08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596200441216099E-2"/>
                  <c:y val="-8.01662745322476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588-43AA-AC26-E97C4A35EE08}"/>
                </c:ext>
              </c:extLst>
            </c:dLbl>
            <c:dLbl>
              <c:idx val="1"/>
              <c:layout>
                <c:manualLayout>
                  <c:x val="3.7410928115048911E-2"/>
                  <c:y val="-2.67220915107492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588-43AA-AC26-E97C4A35EE08}"/>
                </c:ext>
              </c:extLst>
            </c:dLbl>
            <c:dLbl>
              <c:idx val="2"/>
              <c:layout>
                <c:manualLayout>
                  <c:x val="1.7814727673832752E-2"/>
                  <c:y val="-9.7979870334257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588-43AA-AC26-E97C4A35EE08}"/>
                </c:ext>
              </c:extLst>
            </c:dLbl>
            <c:dLbl>
              <c:idx val="3"/>
              <c:layout>
                <c:manualLayout>
                  <c:x val="3.0285037045515786E-2"/>
                  <c:y val="-8.01662745322476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588-43AA-AC26-E97C4A35EE08}"/>
                </c:ext>
              </c:extLst>
            </c:dLbl>
            <c:dLbl>
              <c:idx val="4"/>
              <c:layout>
                <c:manualLayout>
                  <c:x val="4.2996348282551534E-2"/>
                  <c:y val="-2.01039320747036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588-43AA-AC26-E97C4A35EE08}"/>
                </c:ext>
              </c:extLst>
            </c:dLbl>
            <c:dLbl>
              <c:idx val="5"/>
              <c:layout>
                <c:manualLayout>
                  <c:x val="2.1377673208599381E-2"/>
                  <c:y val="-9.7979870334257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588-43AA-AC26-E97C4A35EE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Feuil1!$A$2:$A$7</c:f>
              <c:strCache>
                <c:ptCount val="6"/>
                <c:pt idx="0">
                  <c:v>Billeterie</c:v>
                </c:pt>
                <c:pt idx="1">
                  <c:v>Activités</c:v>
                </c:pt>
                <c:pt idx="2">
                  <c:v>Fonctionnement</c:v>
                </c:pt>
                <c:pt idx="3">
                  <c:v>Frais de personnel</c:v>
                </c:pt>
                <c:pt idx="4">
                  <c:v>Autorisation d'absence</c:v>
                </c:pt>
                <c:pt idx="5">
                  <c:v>Secours exceptionnel</c:v>
                </c:pt>
              </c:strCache>
            </c:strRef>
          </c:cat>
          <c:val>
            <c:numRef>
              <c:f>Feuil1!$C$2:$C$7</c:f>
              <c:numCache>
                <c:formatCode>_("€"* #,##0_);_("€"* \(#,##0\);_("€"* "-"_);_(@_)</c:formatCode>
                <c:ptCount val="6"/>
                <c:pt idx="0">
                  <c:v>6656</c:v>
                </c:pt>
                <c:pt idx="1">
                  <c:v>211669</c:v>
                </c:pt>
                <c:pt idx="2">
                  <c:v>24997</c:v>
                </c:pt>
                <c:pt idx="3">
                  <c:v>54810</c:v>
                </c:pt>
                <c:pt idx="4">
                  <c:v>70000</c:v>
                </c:pt>
                <c:pt idx="5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88-43AA-AC26-E97C4A35E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4793304"/>
        <c:axId val="394791992"/>
        <c:axId val="0"/>
      </c:bar3DChart>
      <c:catAx>
        <c:axId val="394793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4791992"/>
        <c:crosses val="autoZero"/>
        <c:auto val="1"/>
        <c:lblAlgn val="ctr"/>
        <c:lblOffset val="100"/>
        <c:noMultiLvlLbl val="0"/>
      </c:catAx>
      <c:valAx>
        <c:axId val="394791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€&quot;* #,##0_);_(&quot;€&quot;* \(#,##0\);_(&quot;€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4793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559181491202484"/>
          <c:y val="0.1538739787808214"/>
          <c:w val="0.67608937140433201"/>
          <c:h val="0.79681961629796272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0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50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5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4BEB-4F8F-986D-BC2164BD555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0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70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7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4BEB-4F8F-986D-BC2164BD555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hade val="90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90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9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8-4BEB-4F8F-986D-BC2164BD555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90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90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9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6-4BEB-4F8F-986D-BC2164BD555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2">
                      <a:tint val="70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70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7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4BEB-4F8F-986D-BC2164BD555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50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4-4BEB-4F8F-986D-BC2164BD555B}"/>
              </c:ext>
            </c:extLst>
          </c:dPt>
          <c:dLbls>
            <c:dLbl>
              <c:idx val="0"/>
              <c:layout>
                <c:manualLayout>
                  <c:x val="7.3590308155924961E-2"/>
                  <c:y val="-1.97848508373073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Billetterie </a:t>
                    </a:r>
                    <a:fld id="{75CF8D3C-5A52-4C50-861D-DAD65EF295EA}" type="PERCENTAGE">
                      <a:rPr lang="en-US" smtClean="0"/>
                      <a:pPr/>
                      <a:t>[POURCENTAGE]</a:t>
                    </a:fld>
                    <a:endParaRPr lang="en-US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EB-4F8F-986D-BC2164BD555B}"/>
                </c:ext>
              </c:extLst>
            </c:dLbl>
            <c:dLbl>
              <c:idx val="1"/>
              <c:layout>
                <c:manualLayout>
                  <c:x val="3.2254204335569164E-2"/>
                  <c:y val="-0.1569577834460833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Activités</a:t>
                    </a:r>
                    <a:r>
                      <a:rPr lang="en-US" dirty="0" smtClean="0"/>
                      <a:t> </a:t>
                    </a:r>
                  </a:p>
                  <a:p>
                    <a:fld id="{98A24175-2EDA-46F2-8D02-D6EA98C236FC}" type="PERCENTAGE">
                      <a:rPr lang="en-US" smtClean="0"/>
                      <a:pPr/>
                      <a:t>[POURCENTAGE]</a:t>
                    </a:fld>
                    <a:endParaRPr lang="fr-FR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EB-4F8F-986D-BC2164BD555B}"/>
                </c:ext>
              </c:extLst>
            </c:dLbl>
            <c:dLbl>
              <c:idx val="2"/>
              <c:layout>
                <c:manualLayout>
                  <c:x val="-1.3202488577816708E-2"/>
                  <c:y val="3.5301467598240363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Fonctionnement</a:t>
                    </a:r>
                    <a:r>
                      <a:rPr lang="en-US" dirty="0" smtClean="0"/>
                      <a:t> </a:t>
                    </a:r>
                  </a:p>
                  <a:p>
                    <a:fld id="{A6860457-09C4-49DC-8D1A-666E23DA2369}" type="PERCENTAGE">
                      <a:rPr lang="en-US" smtClean="0"/>
                      <a:pPr/>
                      <a:t>[POURCENTAGE]</a:t>
                    </a:fld>
                    <a:endParaRPr lang="fr-FR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BEB-4F8F-986D-BC2164BD555B}"/>
                </c:ext>
              </c:extLst>
            </c:dLbl>
            <c:dLbl>
              <c:idx val="3"/>
              <c:layout>
                <c:manualLayout>
                  <c:x val="-3.5729367162438054E-2"/>
                  <c:y val="-2.20588887656649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Frais</a:t>
                    </a:r>
                    <a:r>
                      <a:rPr lang="en-US" dirty="0" smtClean="0"/>
                      <a:t> du personnel </a:t>
                    </a:r>
                  </a:p>
                  <a:p>
                    <a:fld id="{3FD97254-803C-43CD-BA49-976E0F39F4F4}" type="PERCENTAGE">
                      <a:rPr lang="en-US" smtClean="0"/>
                      <a:pPr/>
                      <a:t>[POURCENTAGE]</a:t>
                    </a:fld>
                    <a:endParaRPr lang="fr-FR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BEB-4F8F-986D-BC2164BD555B}"/>
                </c:ext>
              </c:extLst>
            </c:dLbl>
            <c:dLbl>
              <c:idx val="4"/>
              <c:layout>
                <c:manualLayout>
                  <c:x val="-8.9796830951686599E-2"/>
                  <c:y val="2.9144763594691508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Autorisation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d’absence</a:t>
                    </a:r>
                    <a:r>
                      <a:rPr lang="en-US" dirty="0" smtClean="0"/>
                      <a:t> </a:t>
                    </a:r>
                  </a:p>
                  <a:p>
                    <a:fld id="{8B0CFA99-5A45-46F0-A6A8-364AE56512E0}" type="PERCENTAGE">
                      <a:rPr lang="en-US" smtClean="0"/>
                      <a:pPr/>
                      <a:t>[POURCENTAGE]</a:t>
                    </a:fld>
                    <a:endParaRPr lang="fr-FR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BEB-4F8F-986D-BC2164BD555B}"/>
                </c:ext>
              </c:extLst>
            </c:dLbl>
            <c:dLbl>
              <c:idx val="5"/>
              <c:layout>
                <c:manualLayout>
                  <c:x val="-0.12177593078642947"/>
                  <c:y val="-9.700195926213454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Secours </a:t>
                    </a:r>
                    <a:r>
                      <a:rPr lang="en-US" dirty="0" err="1" smtClean="0"/>
                      <a:t>exceptionnel</a:t>
                    </a:r>
                    <a:r>
                      <a:rPr lang="en-US" baseline="0" dirty="0" smtClean="0"/>
                      <a:t> </a:t>
                    </a:r>
                    <a:fld id="{BDCB22E0-0A5B-41F5-A018-8E3EA12B22F3}" type="PERCENTAGE">
                      <a:rPr lang="en-US" smtClean="0"/>
                      <a:pPr/>
                      <a:t>[POURCENTAGE]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BEB-4F8F-986D-BC2164BD55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Billeterie</c:v>
                </c:pt>
                <c:pt idx="1">
                  <c:v>Activités</c:v>
                </c:pt>
                <c:pt idx="2">
                  <c:v>Fonctionnement</c:v>
                </c:pt>
                <c:pt idx="3">
                  <c:v>Frais de personnel</c:v>
                </c:pt>
                <c:pt idx="4">
                  <c:v>Autorisation d'absence</c:v>
                </c:pt>
                <c:pt idx="5">
                  <c:v>Secours exceptionnel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6656</c:v>
                </c:pt>
                <c:pt idx="1">
                  <c:v>211669</c:v>
                </c:pt>
                <c:pt idx="2">
                  <c:v>24997</c:v>
                </c:pt>
                <c:pt idx="3">
                  <c:v>54810</c:v>
                </c:pt>
                <c:pt idx="4">
                  <c:v>70000</c:v>
                </c:pt>
                <c:pt idx="5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B-4F8F-986D-BC2164BD555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86302" y="2017004"/>
            <a:ext cx="5419725" cy="2224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1F497C"/>
                </a:solidFill>
                <a:latin typeface="Gothic Uralic"/>
                <a:cs typeface="Gothic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76228" y="5238394"/>
            <a:ext cx="6235065" cy="1156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1F497C"/>
                </a:solidFill>
                <a:latin typeface="Gothic Uralic"/>
                <a:cs typeface="Gothic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1F497C"/>
                </a:solidFill>
                <a:latin typeface="Gothic Uralic"/>
                <a:cs typeface="Gothic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rgbClr val="1F497C"/>
                </a:solidFill>
                <a:latin typeface="Gothic Uralic"/>
                <a:cs typeface="Gothic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35484" y="709661"/>
            <a:ext cx="3351636" cy="592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rgbClr val="1F497C"/>
                </a:solidFill>
                <a:latin typeface="Gothic Uralic"/>
                <a:cs typeface="Gothic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16785" y="2350770"/>
            <a:ext cx="7376159" cy="3874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686302" y="2017004"/>
            <a:ext cx="5419725" cy="229928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27329" marR="5080" indent="-215265">
              <a:lnSpc>
                <a:spcPts val="8410"/>
              </a:lnSpc>
              <a:spcBef>
                <a:spcPts val="695"/>
              </a:spcBef>
            </a:pPr>
            <a:r>
              <a:rPr sz="9600" i="1" spc="-745" dirty="0">
                <a:solidFill>
                  <a:schemeClr val="accent2">
                    <a:lumMod val="75000"/>
                  </a:schemeClr>
                </a:solidFill>
                <a:latin typeface="+mn-lt"/>
                <a:cs typeface="Verdana"/>
              </a:rPr>
              <a:t>ASSEMBLEE </a:t>
            </a:r>
            <a:r>
              <a:rPr sz="9600" i="1" spc="-605" dirty="0">
                <a:solidFill>
                  <a:schemeClr val="accent2">
                    <a:lumMod val="75000"/>
                  </a:schemeClr>
                </a:solidFill>
                <a:latin typeface="+mn-lt"/>
                <a:cs typeface="Verdana"/>
              </a:rPr>
              <a:t>GENERALE</a:t>
            </a:r>
            <a:endParaRPr sz="9600" dirty="0">
              <a:solidFill>
                <a:schemeClr val="accent2">
                  <a:lumMod val="75000"/>
                </a:schemeClr>
              </a:solidFill>
              <a:latin typeface="+mn-lt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z="7400" b="1" i="1" spc="-509" dirty="0" smtClean="0">
                <a:solidFill>
                  <a:srgbClr val="C00000"/>
                </a:solidFill>
                <a:cs typeface="Verdana"/>
              </a:rPr>
              <a:t>30</a:t>
            </a:r>
            <a:r>
              <a:rPr sz="7400" b="1" i="1" spc="-175" dirty="0" smtClean="0">
                <a:solidFill>
                  <a:srgbClr val="C00000"/>
                </a:solidFill>
                <a:cs typeface="Verdana"/>
              </a:rPr>
              <a:t> </a:t>
            </a:r>
            <a:r>
              <a:rPr sz="7400" b="1" i="1" spc="-400" dirty="0">
                <a:solidFill>
                  <a:srgbClr val="C00000"/>
                </a:solidFill>
                <a:cs typeface="Verdana"/>
              </a:rPr>
              <a:t>MAI</a:t>
            </a:r>
            <a:r>
              <a:rPr sz="7400" b="1" i="1" spc="-180" dirty="0">
                <a:solidFill>
                  <a:srgbClr val="C00000"/>
                </a:solidFill>
                <a:cs typeface="Verdana"/>
              </a:rPr>
              <a:t> </a:t>
            </a:r>
            <a:r>
              <a:rPr sz="7400" b="1" i="1" spc="-555" dirty="0" smtClean="0">
                <a:solidFill>
                  <a:srgbClr val="C00000"/>
                </a:solidFill>
                <a:cs typeface="Verdana"/>
              </a:rPr>
              <a:t>202</a:t>
            </a:r>
            <a:r>
              <a:rPr lang="fr-FR" sz="7400" b="1" i="1" spc="-555" dirty="0">
                <a:solidFill>
                  <a:srgbClr val="C00000"/>
                </a:solidFill>
                <a:cs typeface="Verdana"/>
              </a:rPr>
              <a:t>4</a:t>
            </a:r>
            <a:endParaRPr sz="7400" dirty="0">
              <a:solidFill>
                <a:srgbClr val="C00000"/>
              </a:solidFill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9900" y="581025"/>
            <a:ext cx="2171700" cy="8290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94100" y="1571625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Trésorerie</a:t>
            </a:r>
            <a:endParaRPr lang="fr-FR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581025"/>
            <a:ext cx="2170364" cy="829128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592116"/>
              </p:ext>
            </p:extLst>
          </p:nvPr>
        </p:nvGraphicFramePr>
        <p:xfrm>
          <a:off x="1384300" y="2409825"/>
          <a:ext cx="7467600" cy="38633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849729225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38563294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666864092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31/12/2023</a:t>
                      </a:r>
                      <a:endParaRPr lang="fr-FR" sz="20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31/12/2022</a:t>
                      </a:r>
                      <a:endParaRPr lang="fr-FR" sz="20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191633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Fonds de roulement</a:t>
                      </a:r>
                    </a:p>
                    <a:p>
                      <a:pPr algn="ctr"/>
                      <a:endParaRPr lang="fr-FR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184 839 €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144 601 €</a:t>
                      </a:r>
                      <a:endParaRPr lang="fr-F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1114878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Fonds de roulement exprimé en jours de fonctionnement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 </a:t>
                      </a:r>
                      <a:r>
                        <a:rPr lang="fr-FR" b="1" dirty="0" smtClean="0"/>
                        <a:t>229 jours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 123 jours</a:t>
                      </a:r>
                      <a:endParaRPr lang="fr-F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5302109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Trésorerie</a:t>
                      </a:r>
                      <a:endParaRPr lang="fr-FR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234 691 €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185 902 €</a:t>
                      </a:r>
                      <a:endParaRPr lang="fr-FR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110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52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7100" y="2105025"/>
            <a:ext cx="369981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C"/>
                  </a:solidFill>
                </a:uFill>
                <a:latin typeface="+mn-lt"/>
                <a:cs typeface="Liberation Sans Narrow"/>
              </a:rPr>
              <a:t>ACTIVITE</a:t>
            </a:r>
            <a:r>
              <a:rPr sz="3600" u="sng" spc="5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C"/>
                  </a:solidFill>
                </a:uFill>
                <a:latin typeface="+mn-lt"/>
                <a:cs typeface="Liberation Sans Narrow"/>
              </a:rPr>
              <a:t> </a:t>
            </a:r>
            <a:r>
              <a:rPr sz="3600" u="sng" spc="37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C"/>
                  </a:solidFill>
                </a:uFill>
                <a:latin typeface="+mn-lt"/>
                <a:cs typeface="Liberation Sans Narrow"/>
              </a:rPr>
              <a:t>202</a:t>
            </a:r>
            <a:r>
              <a:rPr lang="fr-FR" sz="3600" u="sng" spc="37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1F497C"/>
                  </a:solidFill>
                </a:uFill>
                <a:latin typeface="+mn-lt"/>
                <a:cs typeface="Liberation Sans Narrow"/>
              </a:rPr>
              <a:t>3</a:t>
            </a:r>
            <a:endParaRPr sz="3600" u="sng" spc="37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1F497C"/>
                </a:solidFill>
              </a:uFill>
              <a:latin typeface="+mn-lt"/>
              <a:cs typeface="Liberation Sans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1700" y="3095625"/>
            <a:ext cx="3706495" cy="32303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2905" indent="-370205" algn="l">
              <a:lnSpc>
                <a:spcPct val="100000"/>
              </a:lnSpc>
              <a:spcBef>
                <a:spcPts val="110"/>
              </a:spcBef>
              <a:buFont typeface="Times New Roman"/>
              <a:buChar char="✓"/>
              <a:tabLst>
                <a:tab pos="382905" algn="l"/>
              </a:tabLst>
            </a:pPr>
            <a:r>
              <a:rPr sz="2450" b="1" i="1" dirty="0">
                <a:solidFill>
                  <a:srgbClr val="C00000"/>
                </a:solidFill>
                <a:latin typeface="+mn-lt"/>
                <a:cs typeface="Arial"/>
              </a:rPr>
              <a:t>Activité</a:t>
            </a:r>
            <a:r>
              <a:rPr sz="2450" b="1" i="1" spc="-10" dirty="0">
                <a:solidFill>
                  <a:srgbClr val="C00000"/>
                </a:solidFill>
                <a:latin typeface="+mn-lt"/>
                <a:cs typeface="Arial"/>
              </a:rPr>
              <a:t> globale</a:t>
            </a:r>
            <a:endParaRPr sz="2450" dirty="0">
              <a:solidFill>
                <a:srgbClr val="C00000"/>
              </a:solidFill>
              <a:latin typeface="+mn-lt"/>
              <a:cs typeface="Arial"/>
            </a:endParaRPr>
          </a:p>
          <a:p>
            <a:pPr algn="l">
              <a:lnSpc>
                <a:spcPct val="100000"/>
              </a:lnSpc>
              <a:spcBef>
                <a:spcPts val="1535"/>
              </a:spcBef>
              <a:buClr>
                <a:srgbClr val="00AF50"/>
              </a:buClr>
              <a:buFont typeface="Times New Roman"/>
              <a:buChar char="✓"/>
            </a:pPr>
            <a:endParaRPr sz="2450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382905" indent="-370205" algn="l">
              <a:lnSpc>
                <a:spcPct val="100000"/>
              </a:lnSpc>
              <a:buFont typeface="Times New Roman"/>
              <a:buChar char="✓"/>
              <a:tabLst>
                <a:tab pos="382905" algn="l"/>
              </a:tabLst>
            </a:pPr>
            <a:r>
              <a:rPr sz="2450" b="1" i="1" dirty="0">
                <a:solidFill>
                  <a:srgbClr val="C00000"/>
                </a:solidFill>
                <a:latin typeface="+mn-lt"/>
                <a:cs typeface="Arial"/>
              </a:rPr>
              <a:t>Produits</a:t>
            </a:r>
            <a:r>
              <a:rPr sz="2450" b="1" i="1" spc="-20" dirty="0">
                <a:solidFill>
                  <a:srgbClr val="C00000"/>
                </a:solidFill>
                <a:latin typeface="+mn-lt"/>
                <a:cs typeface="Arial"/>
              </a:rPr>
              <a:t> </a:t>
            </a:r>
            <a:r>
              <a:rPr sz="2450" b="1" i="1" spc="-35" dirty="0">
                <a:solidFill>
                  <a:srgbClr val="C00000"/>
                </a:solidFill>
                <a:latin typeface="+mn-lt"/>
                <a:cs typeface="Arial"/>
              </a:rPr>
              <a:t>d’exploitation</a:t>
            </a:r>
            <a:endParaRPr sz="2450" dirty="0">
              <a:solidFill>
                <a:srgbClr val="C00000"/>
              </a:solidFill>
              <a:latin typeface="+mn-lt"/>
              <a:cs typeface="Arial"/>
            </a:endParaRPr>
          </a:p>
          <a:p>
            <a:pPr algn="l">
              <a:lnSpc>
                <a:spcPct val="100000"/>
              </a:lnSpc>
              <a:spcBef>
                <a:spcPts val="1540"/>
              </a:spcBef>
              <a:buClr>
                <a:srgbClr val="00AF50"/>
              </a:buClr>
              <a:buFont typeface="Times New Roman"/>
              <a:buChar char="✓"/>
            </a:pPr>
            <a:endParaRPr sz="2450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382905" indent="-370205" algn="l">
              <a:lnSpc>
                <a:spcPct val="100000"/>
              </a:lnSpc>
              <a:buFont typeface="Times New Roman"/>
              <a:buChar char="✓"/>
              <a:tabLst>
                <a:tab pos="382905" algn="l"/>
              </a:tabLst>
            </a:pPr>
            <a:r>
              <a:rPr sz="2450" b="1" i="1" dirty="0">
                <a:solidFill>
                  <a:srgbClr val="C00000"/>
                </a:solidFill>
                <a:latin typeface="+mn-lt"/>
                <a:cs typeface="Arial"/>
              </a:rPr>
              <a:t>Charges</a:t>
            </a:r>
            <a:r>
              <a:rPr sz="2450" b="1" i="1" spc="-20" dirty="0">
                <a:solidFill>
                  <a:srgbClr val="C00000"/>
                </a:solidFill>
                <a:latin typeface="+mn-lt"/>
                <a:cs typeface="Arial"/>
              </a:rPr>
              <a:t> </a:t>
            </a:r>
            <a:r>
              <a:rPr sz="2450" b="1" i="1" spc="-25" dirty="0">
                <a:solidFill>
                  <a:srgbClr val="C00000"/>
                </a:solidFill>
                <a:latin typeface="+mn-lt"/>
                <a:cs typeface="Arial"/>
              </a:rPr>
              <a:t>d’exploitation</a:t>
            </a:r>
            <a:endParaRPr sz="2450" dirty="0">
              <a:solidFill>
                <a:srgbClr val="C00000"/>
              </a:solidFill>
              <a:latin typeface="+mn-lt"/>
              <a:cs typeface="Arial"/>
            </a:endParaRPr>
          </a:p>
          <a:p>
            <a:pPr algn="l">
              <a:lnSpc>
                <a:spcPct val="100000"/>
              </a:lnSpc>
              <a:spcBef>
                <a:spcPts val="1525"/>
              </a:spcBef>
              <a:buClr>
                <a:srgbClr val="00AF50"/>
              </a:buClr>
              <a:buFont typeface="Times New Roman"/>
              <a:buChar char="✓"/>
            </a:pPr>
            <a:endParaRPr sz="2450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382905" indent="-370205" algn="l">
              <a:lnSpc>
                <a:spcPct val="100000"/>
              </a:lnSpc>
              <a:spcBef>
                <a:spcPts val="5"/>
              </a:spcBef>
              <a:buFont typeface="Times New Roman"/>
              <a:buChar char="✓"/>
              <a:tabLst>
                <a:tab pos="382905" algn="l"/>
              </a:tabLst>
            </a:pPr>
            <a:r>
              <a:rPr sz="2450" b="1" i="1" dirty="0">
                <a:solidFill>
                  <a:srgbClr val="C00000"/>
                </a:solidFill>
                <a:latin typeface="+mn-lt"/>
                <a:cs typeface="Arial"/>
              </a:rPr>
              <a:t>Situation</a:t>
            </a:r>
            <a:r>
              <a:rPr sz="2450" b="1" i="1" spc="-20" dirty="0">
                <a:solidFill>
                  <a:srgbClr val="C00000"/>
                </a:solidFill>
                <a:latin typeface="+mn-lt"/>
                <a:cs typeface="Arial"/>
              </a:rPr>
              <a:t> </a:t>
            </a:r>
            <a:r>
              <a:rPr sz="2450" b="1" i="1" spc="-10" dirty="0">
                <a:solidFill>
                  <a:srgbClr val="C00000"/>
                </a:solidFill>
                <a:latin typeface="+mn-lt"/>
                <a:cs typeface="Arial"/>
              </a:rPr>
              <a:t>financière</a:t>
            </a:r>
            <a:endParaRPr sz="2450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9900" y="581025"/>
            <a:ext cx="2171700" cy="8290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4015816331"/>
              </p:ext>
            </p:extLst>
          </p:nvPr>
        </p:nvGraphicFramePr>
        <p:xfrm>
          <a:off x="1231900" y="1405113"/>
          <a:ext cx="8534401" cy="527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" y="575985"/>
            <a:ext cx="2170364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58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585111961"/>
              </p:ext>
            </p:extLst>
          </p:nvPr>
        </p:nvGraphicFramePr>
        <p:xfrm>
          <a:off x="1155700" y="1724025"/>
          <a:ext cx="8305800" cy="5057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" y="581025"/>
            <a:ext cx="2170364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927100" y="1952625"/>
            <a:ext cx="8910320" cy="38991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9080" algn="l">
              <a:lnSpc>
                <a:spcPct val="100000"/>
              </a:lnSpc>
              <a:spcBef>
                <a:spcPts val="105"/>
              </a:spcBef>
            </a:pP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Liberation Sans Narrow"/>
              </a:rPr>
              <a:t>             Analyse des recettes</a:t>
            </a:r>
            <a:endParaRPr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Liberation Sans Narrow"/>
            </a:endParaRPr>
          </a:p>
          <a:p>
            <a:pPr>
              <a:lnSpc>
                <a:spcPct val="100000"/>
              </a:lnSpc>
              <a:spcBef>
                <a:spcPts val="969"/>
              </a:spcBef>
            </a:pPr>
            <a:endParaRPr sz="2100" dirty="0">
              <a:latin typeface="Arial"/>
              <a:cs typeface="Arial"/>
            </a:endParaRPr>
          </a:p>
          <a:p>
            <a:pPr marL="355599" indent="-34290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413384" algn="l"/>
              </a:tabLst>
            </a:pPr>
            <a:r>
              <a:rPr sz="2100" b="1" dirty="0">
                <a:latin typeface="+mn-lt"/>
                <a:cs typeface="Arial"/>
              </a:rPr>
              <a:t>Les</a:t>
            </a:r>
            <a:r>
              <a:rPr sz="2100" b="1" spc="-3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subventions</a:t>
            </a:r>
            <a:r>
              <a:rPr sz="2100" b="1" spc="-30" dirty="0">
                <a:latin typeface="+mn-lt"/>
                <a:cs typeface="Arial"/>
              </a:rPr>
              <a:t> </a:t>
            </a:r>
            <a:r>
              <a:rPr sz="2100" b="1" dirty="0" smtClean="0">
                <a:latin typeface="+mn-lt"/>
                <a:cs typeface="Arial"/>
              </a:rPr>
              <a:t>de</a:t>
            </a:r>
            <a:r>
              <a:rPr sz="2100" b="1" spc="-45" dirty="0" smtClean="0">
                <a:latin typeface="+mn-lt"/>
                <a:cs typeface="Arial"/>
              </a:rPr>
              <a:t> </a:t>
            </a:r>
            <a:r>
              <a:rPr lang="fr-FR" sz="2100" b="1" dirty="0" smtClean="0">
                <a:latin typeface="+mn-lt"/>
                <a:cs typeface="Arial"/>
              </a:rPr>
              <a:t>212 763</a:t>
            </a:r>
            <a:r>
              <a:rPr sz="2100" b="1" dirty="0" smtClean="0">
                <a:latin typeface="+mn-lt"/>
                <a:cs typeface="Arial"/>
              </a:rPr>
              <a:t>€</a:t>
            </a:r>
            <a:r>
              <a:rPr sz="2100" b="1" spc="5" dirty="0" smtClean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se</a:t>
            </a:r>
            <a:r>
              <a:rPr sz="2100" b="1" spc="-3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répartissent de</a:t>
            </a:r>
            <a:r>
              <a:rPr sz="2100" b="1" spc="-3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la</a:t>
            </a:r>
            <a:r>
              <a:rPr sz="2100" b="1" spc="-5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façon</a:t>
            </a:r>
            <a:r>
              <a:rPr sz="2100" b="1" spc="-20" dirty="0">
                <a:latin typeface="+mn-lt"/>
                <a:cs typeface="Arial"/>
              </a:rPr>
              <a:t> </a:t>
            </a:r>
            <a:r>
              <a:rPr sz="2100" b="1" dirty="0" err="1">
                <a:latin typeface="+mn-lt"/>
                <a:cs typeface="Arial"/>
              </a:rPr>
              <a:t>suivante</a:t>
            </a:r>
            <a:r>
              <a:rPr sz="2100" b="1" spc="-30" dirty="0">
                <a:latin typeface="+mn-lt"/>
                <a:cs typeface="Arial"/>
              </a:rPr>
              <a:t> </a:t>
            </a:r>
            <a:r>
              <a:rPr sz="2100" b="1" spc="-50" dirty="0" smtClean="0">
                <a:latin typeface="+mn-lt"/>
                <a:cs typeface="Arial"/>
              </a:rPr>
              <a:t>:</a:t>
            </a:r>
            <a:endParaRPr lang="fr-FR" sz="2100" b="1" spc="-50" dirty="0" smtClean="0">
              <a:latin typeface="+mn-lt"/>
              <a:cs typeface="Arial"/>
            </a:endParaRPr>
          </a:p>
          <a:p>
            <a:pPr marL="12699">
              <a:lnSpc>
                <a:spcPct val="100000"/>
              </a:lnSpc>
              <a:tabLst>
                <a:tab pos="413384" algn="l"/>
              </a:tabLst>
            </a:pPr>
            <a:endParaRPr sz="2100" dirty="0">
              <a:latin typeface="+mn-lt"/>
              <a:cs typeface="Arial"/>
            </a:endParaRPr>
          </a:p>
          <a:p>
            <a:pPr marL="992505" lvl="1" indent="-178435">
              <a:lnSpc>
                <a:spcPct val="100000"/>
              </a:lnSpc>
              <a:spcBef>
                <a:spcPts val="455"/>
              </a:spcBef>
              <a:buChar char="*"/>
              <a:tabLst>
                <a:tab pos="992505" algn="l"/>
              </a:tabLst>
            </a:pPr>
            <a:r>
              <a:rPr lang="fr-FR" sz="2100" b="1" dirty="0" smtClean="0">
                <a:latin typeface="+mn-lt"/>
                <a:cs typeface="Arial"/>
              </a:rPr>
              <a:t>73</a:t>
            </a:r>
            <a:r>
              <a:rPr sz="2100" b="1" spc="-20" dirty="0" smtClean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000€</a:t>
            </a:r>
            <a:r>
              <a:rPr sz="2100" b="1" spc="-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pour</a:t>
            </a:r>
            <a:r>
              <a:rPr sz="2100" b="1" spc="-4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les</a:t>
            </a:r>
            <a:r>
              <a:rPr sz="2100" b="1" spc="-2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activités sociales</a:t>
            </a:r>
            <a:r>
              <a:rPr sz="2100" b="1" spc="-2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et</a:t>
            </a:r>
            <a:r>
              <a:rPr sz="2100" b="1" spc="-35" dirty="0">
                <a:latin typeface="+mn-lt"/>
                <a:cs typeface="Arial"/>
              </a:rPr>
              <a:t> </a:t>
            </a:r>
            <a:r>
              <a:rPr sz="2100" b="1" spc="-10" dirty="0">
                <a:latin typeface="+mn-lt"/>
                <a:cs typeface="Arial"/>
              </a:rPr>
              <a:t>culturelles</a:t>
            </a:r>
            <a:endParaRPr sz="2100" dirty="0">
              <a:latin typeface="+mn-lt"/>
              <a:cs typeface="Arial"/>
            </a:endParaRPr>
          </a:p>
          <a:p>
            <a:pPr marL="992505" lvl="1" indent="-178435">
              <a:lnSpc>
                <a:spcPct val="100000"/>
              </a:lnSpc>
              <a:spcBef>
                <a:spcPts val="459"/>
              </a:spcBef>
              <a:buChar char="*"/>
              <a:tabLst>
                <a:tab pos="992505" algn="l"/>
              </a:tabLst>
            </a:pPr>
            <a:r>
              <a:rPr lang="fr-FR" sz="2100" b="1" dirty="0">
                <a:latin typeface="+mn-lt"/>
                <a:cs typeface="Arial"/>
              </a:rPr>
              <a:t>3</a:t>
            </a:r>
            <a:r>
              <a:rPr sz="2100" b="1" dirty="0" smtClean="0">
                <a:latin typeface="+mn-lt"/>
                <a:cs typeface="Arial"/>
              </a:rPr>
              <a:t>0</a:t>
            </a:r>
            <a:r>
              <a:rPr sz="2100" b="1" spc="-15" dirty="0" smtClean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000€</a:t>
            </a:r>
            <a:r>
              <a:rPr sz="2100" b="1" spc="-1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pour</a:t>
            </a:r>
            <a:r>
              <a:rPr sz="2100" b="1" spc="-3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des</a:t>
            </a:r>
            <a:r>
              <a:rPr sz="2100" b="1" spc="-1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agents</a:t>
            </a:r>
            <a:r>
              <a:rPr sz="2100" b="1" spc="-1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à</a:t>
            </a:r>
            <a:r>
              <a:rPr sz="2100" b="1" spc="-1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l’arbre</a:t>
            </a:r>
            <a:r>
              <a:rPr sz="2100" b="1" spc="-3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de</a:t>
            </a:r>
            <a:r>
              <a:rPr sz="2100" b="1" spc="-30" dirty="0">
                <a:latin typeface="+mn-lt"/>
                <a:cs typeface="Arial"/>
              </a:rPr>
              <a:t> </a:t>
            </a:r>
            <a:r>
              <a:rPr sz="2100" b="1" spc="-20" dirty="0" smtClean="0">
                <a:latin typeface="+mn-lt"/>
                <a:cs typeface="Arial"/>
              </a:rPr>
              <a:t>Noël</a:t>
            </a:r>
            <a:endParaRPr lang="fr-FR" sz="2100" dirty="0">
              <a:latin typeface="+mn-lt"/>
              <a:cs typeface="Arial"/>
            </a:endParaRPr>
          </a:p>
          <a:p>
            <a:pPr marL="992505" lvl="1" indent="-178435">
              <a:lnSpc>
                <a:spcPct val="100000"/>
              </a:lnSpc>
              <a:spcBef>
                <a:spcPts val="459"/>
              </a:spcBef>
              <a:buChar char="*"/>
              <a:tabLst>
                <a:tab pos="992505" algn="l"/>
              </a:tabLst>
            </a:pPr>
            <a:r>
              <a:rPr sz="2100" b="1" dirty="0" smtClean="0">
                <a:latin typeface="+mn-lt"/>
                <a:cs typeface="Arial"/>
              </a:rPr>
              <a:t>40</a:t>
            </a:r>
            <a:r>
              <a:rPr sz="2100" b="1" spc="100" dirty="0" smtClean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000€</a:t>
            </a:r>
            <a:r>
              <a:rPr sz="2100" b="1" spc="10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pour</a:t>
            </a:r>
            <a:r>
              <a:rPr sz="2100" b="1" spc="10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l’autorisation</a:t>
            </a:r>
            <a:r>
              <a:rPr sz="2100" b="1" spc="114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d’absence</a:t>
            </a:r>
            <a:r>
              <a:rPr sz="2100" b="1" spc="10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des</a:t>
            </a:r>
            <a:r>
              <a:rPr sz="2100" b="1" spc="10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membres</a:t>
            </a:r>
            <a:r>
              <a:rPr sz="2100" b="1" spc="12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du</a:t>
            </a:r>
            <a:r>
              <a:rPr sz="2100" b="1" spc="11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CA</a:t>
            </a:r>
            <a:r>
              <a:rPr sz="2100" b="1" spc="35" dirty="0">
                <a:latin typeface="+mn-lt"/>
                <a:cs typeface="Arial"/>
              </a:rPr>
              <a:t> </a:t>
            </a:r>
            <a:r>
              <a:rPr sz="2100" b="1" spc="-25" dirty="0">
                <a:latin typeface="+mn-lt"/>
                <a:cs typeface="Arial"/>
              </a:rPr>
              <a:t>et </a:t>
            </a:r>
            <a:r>
              <a:rPr sz="2100" b="1" spc="-10" dirty="0">
                <a:latin typeface="+mn-lt"/>
                <a:cs typeface="Arial"/>
              </a:rPr>
              <a:t>bureau</a:t>
            </a:r>
            <a:endParaRPr sz="2100" dirty="0">
              <a:latin typeface="+mn-lt"/>
              <a:cs typeface="Arial"/>
            </a:endParaRPr>
          </a:p>
          <a:p>
            <a:pPr marL="1000125" lvl="1" indent="-186055">
              <a:lnSpc>
                <a:spcPts val="2395"/>
              </a:lnSpc>
              <a:spcBef>
                <a:spcPts val="420"/>
              </a:spcBef>
              <a:buChar char="*"/>
              <a:tabLst>
                <a:tab pos="1000125" algn="l"/>
              </a:tabLst>
            </a:pPr>
            <a:r>
              <a:rPr lang="fr-FR" sz="2100" b="1" dirty="0" smtClean="0">
                <a:latin typeface="+mn-lt"/>
                <a:cs typeface="Arial"/>
              </a:rPr>
              <a:t>55 000</a:t>
            </a:r>
            <a:r>
              <a:rPr sz="2100" b="1" dirty="0" smtClean="0">
                <a:latin typeface="+mn-lt"/>
                <a:cs typeface="Arial"/>
              </a:rPr>
              <a:t>€</a:t>
            </a:r>
            <a:r>
              <a:rPr sz="2100" b="1" spc="45" dirty="0" smtClean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pour</a:t>
            </a:r>
            <a:r>
              <a:rPr sz="2100" b="1" spc="3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la</a:t>
            </a:r>
            <a:r>
              <a:rPr sz="2100" b="1" spc="5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mise</a:t>
            </a:r>
            <a:r>
              <a:rPr sz="2100" b="1" spc="2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à</a:t>
            </a:r>
            <a:r>
              <a:rPr sz="2100" b="1" spc="5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disposition</a:t>
            </a:r>
            <a:r>
              <a:rPr sz="2100" b="1" spc="5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des</a:t>
            </a:r>
            <a:r>
              <a:rPr sz="2100" b="1" spc="4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permanentes</a:t>
            </a:r>
            <a:r>
              <a:rPr sz="2100" b="1" spc="4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du</a:t>
            </a:r>
            <a:r>
              <a:rPr sz="2100" b="1" spc="40" dirty="0">
                <a:latin typeface="+mn-lt"/>
                <a:cs typeface="Arial"/>
              </a:rPr>
              <a:t> </a:t>
            </a:r>
            <a:r>
              <a:rPr sz="2100" b="1" spc="-10" dirty="0" smtClean="0">
                <a:latin typeface="+mn-lt"/>
                <a:cs typeface="Arial"/>
              </a:rPr>
              <a:t>COS</a:t>
            </a:r>
            <a:endParaRPr sz="2100" dirty="0">
              <a:latin typeface="+mn-lt"/>
              <a:cs typeface="Arial"/>
            </a:endParaRPr>
          </a:p>
          <a:p>
            <a:pPr marL="992505" lvl="1" indent="-178435">
              <a:lnSpc>
                <a:spcPct val="100000"/>
              </a:lnSpc>
              <a:spcBef>
                <a:spcPts val="455"/>
              </a:spcBef>
              <a:buChar char="*"/>
              <a:tabLst>
                <a:tab pos="992505" algn="l"/>
              </a:tabLst>
            </a:pPr>
            <a:r>
              <a:rPr sz="2100" b="1" dirty="0">
                <a:latin typeface="+mn-lt"/>
                <a:cs typeface="Arial"/>
              </a:rPr>
              <a:t>1</a:t>
            </a:r>
            <a:r>
              <a:rPr sz="2100" b="1" spc="-20" dirty="0">
                <a:latin typeface="+mn-lt"/>
                <a:cs typeface="Arial"/>
              </a:rPr>
              <a:t> </a:t>
            </a:r>
            <a:r>
              <a:rPr lang="fr-FR" sz="2100" b="1" dirty="0" smtClean="0">
                <a:latin typeface="+mn-lt"/>
                <a:cs typeface="Arial"/>
              </a:rPr>
              <a:t>95</a:t>
            </a:r>
            <a:r>
              <a:rPr sz="2100" b="1" dirty="0" smtClean="0">
                <a:latin typeface="+mn-lt"/>
                <a:cs typeface="Arial"/>
              </a:rPr>
              <a:t>0</a:t>
            </a:r>
            <a:r>
              <a:rPr sz="2100" b="1" dirty="0">
                <a:latin typeface="+mn-lt"/>
                <a:cs typeface="Arial"/>
              </a:rPr>
              <a:t>€</a:t>
            </a:r>
            <a:r>
              <a:rPr sz="2100" b="1" spc="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de la</a:t>
            </a:r>
            <a:r>
              <a:rPr sz="2100" b="1" spc="-15" dirty="0">
                <a:latin typeface="+mn-lt"/>
                <a:cs typeface="Arial"/>
              </a:rPr>
              <a:t> </a:t>
            </a:r>
            <a:r>
              <a:rPr sz="2100" b="1" spc="-20" dirty="0">
                <a:latin typeface="+mn-lt"/>
                <a:cs typeface="Arial"/>
              </a:rPr>
              <a:t>MDPH</a:t>
            </a:r>
            <a:endParaRPr sz="2100" dirty="0">
              <a:latin typeface="+mn-lt"/>
              <a:cs typeface="Arial"/>
            </a:endParaRPr>
          </a:p>
          <a:p>
            <a:pPr marL="992505" lvl="1" indent="-178435">
              <a:lnSpc>
                <a:spcPct val="100000"/>
              </a:lnSpc>
              <a:spcBef>
                <a:spcPts val="455"/>
              </a:spcBef>
              <a:buChar char="*"/>
              <a:tabLst>
                <a:tab pos="992505" algn="l"/>
              </a:tabLst>
            </a:pPr>
            <a:r>
              <a:rPr lang="fr-FR" sz="2100" b="1" dirty="0" smtClean="0">
                <a:latin typeface="+mn-lt"/>
                <a:cs typeface="Arial"/>
              </a:rPr>
              <a:t>12 813</a:t>
            </a:r>
            <a:r>
              <a:rPr sz="2100" b="1" dirty="0" smtClean="0">
                <a:latin typeface="+mn-lt"/>
                <a:cs typeface="Arial"/>
              </a:rPr>
              <a:t>€</a:t>
            </a:r>
            <a:r>
              <a:rPr sz="2100" b="1" spc="-20" dirty="0" smtClean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pour</a:t>
            </a:r>
            <a:r>
              <a:rPr sz="2100" b="1" spc="-4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la</a:t>
            </a:r>
            <a:r>
              <a:rPr sz="2100" b="1" spc="-3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mise</a:t>
            </a:r>
            <a:r>
              <a:rPr sz="2100" b="1" spc="-4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à</a:t>
            </a:r>
            <a:r>
              <a:rPr sz="2100" b="1" spc="-1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disposition</a:t>
            </a:r>
            <a:r>
              <a:rPr sz="2100" b="1" spc="-3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des</a:t>
            </a:r>
            <a:r>
              <a:rPr sz="2100" b="1" spc="-20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locaux</a:t>
            </a:r>
            <a:r>
              <a:rPr sz="2100" b="1" spc="-35" dirty="0">
                <a:latin typeface="+mn-lt"/>
                <a:cs typeface="Arial"/>
              </a:rPr>
              <a:t> </a:t>
            </a:r>
            <a:r>
              <a:rPr sz="2100" b="1" dirty="0">
                <a:latin typeface="+mn-lt"/>
                <a:cs typeface="Arial"/>
              </a:rPr>
              <a:t>et</a:t>
            </a:r>
            <a:r>
              <a:rPr sz="2100" b="1" spc="-15" dirty="0">
                <a:latin typeface="+mn-lt"/>
                <a:cs typeface="Arial"/>
              </a:rPr>
              <a:t> </a:t>
            </a:r>
            <a:r>
              <a:rPr sz="2100" b="1" spc="-10" dirty="0">
                <a:latin typeface="+mn-lt"/>
                <a:cs typeface="Arial"/>
              </a:rPr>
              <a:t>moyens</a:t>
            </a:r>
            <a:endParaRPr sz="2100" dirty="0">
              <a:latin typeface="+mn-lt"/>
              <a:cs typeface="Arial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581025"/>
            <a:ext cx="2170364" cy="8291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1561813217"/>
              </p:ext>
            </p:extLst>
          </p:nvPr>
        </p:nvGraphicFramePr>
        <p:xfrm>
          <a:off x="1308100" y="1403007"/>
          <a:ext cx="7907867" cy="534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" y="573879"/>
            <a:ext cx="2170364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4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236520524"/>
              </p:ext>
            </p:extLst>
          </p:nvPr>
        </p:nvGraphicFramePr>
        <p:xfrm>
          <a:off x="927101" y="1405113"/>
          <a:ext cx="8763000" cy="5424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" y="575985"/>
            <a:ext cx="2170364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27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65500" y="1647826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Analyse des dépenses</a:t>
            </a:r>
            <a:endParaRPr lang="fr-FR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581025"/>
            <a:ext cx="2170364" cy="82912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12943" y="2486025"/>
            <a:ext cx="954371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100" b="1" dirty="0" smtClean="0">
                <a:latin typeface="+mn-lt"/>
              </a:rPr>
              <a:t>Les </a:t>
            </a:r>
            <a:r>
              <a:rPr lang="fr-FR" sz="2100" b="1" dirty="0">
                <a:latin typeface="+mn-lt"/>
              </a:rPr>
              <a:t>frais de fonctionnement s’élèvent à </a:t>
            </a:r>
            <a:r>
              <a:rPr lang="fr-FR" sz="2100" b="1" dirty="0" smtClean="0">
                <a:latin typeface="+mn-lt"/>
              </a:rPr>
              <a:t>24 997€ </a:t>
            </a:r>
            <a:r>
              <a:rPr lang="fr-FR" sz="2100" b="1" dirty="0">
                <a:latin typeface="+mn-lt"/>
              </a:rPr>
              <a:t>pour l’année </a:t>
            </a:r>
            <a:r>
              <a:rPr lang="fr-FR" sz="2100" b="1" dirty="0" smtClean="0">
                <a:latin typeface="+mn-lt"/>
              </a:rPr>
              <a:t>2023 et </a:t>
            </a:r>
            <a:r>
              <a:rPr lang="fr-FR" sz="2100" b="1" dirty="0">
                <a:latin typeface="+mn-lt"/>
              </a:rPr>
              <a:t>se répartissent selon le diagramme ci-après. Ils </a:t>
            </a:r>
            <a:r>
              <a:rPr lang="fr-FR" sz="2100" b="1" dirty="0" smtClean="0">
                <a:latin typeface="+mn-lt"/>
              </a:rPr>
              <a:t>concernent essentiellement </a:t>
            </a:r>
            <a:r>
              <a:rPr lang="fr-FR" sz="2100" b="1" dirty="0">
                <a:latin typeface="+mn-lt"/>
              </a:rPr>
              <a:t>la mise à disposition des locaux et moyens </a:t>
            </a:r>
            <a:r>
              <a:rPr lang="fr-FR" sz="2100" b="1" dirty="0" smtClean="0">
                <a:latin typeface="+mn-lt"/>
              </a:rPr>
              <a:t>fournis par le Conseil </a:t>
            </a:r>
            <a:r>
              <a:rPr lang="fr-FR" sz="2100" b="1" dirty="0">
                <a:latin typeface="+mn-lt"/>
              </a:rPr>
              <a:t>Départemental </a:t>
            </a:r>
            <a:r>
              <a:rPr lang="fr-FR" sz="2100" b="1" dirty="0" smtClean="0">
                <a:latin typeface="+mn-lt"/>
              </a:rPr>
              <a:t>pour un montant de 12 </a:t>
            </a:r>
            <a:r>
              <a:rPr lang="fr-FR" sz="2100" b="1" dirty="0" smtClean="0">
                <a:latin typeface="+mn-lt"/>
              </a:rPr>
              <a:t>813€</a:t>
            </a:r>
            <a:r>
              <a:rPr lang="fr-FR" sz="2100" b="1" dirty="0" smtClean="0">
                <a:latin typeface="+mn-lt"/>
              </a:rPr>
              <a:t>.</a:t>
            </a:r>
          </a:p>
          <a:p>
            <a:pPr algn="just"/>
            <a:endParaRPr lang="fr-FR" sz="2100" b="1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100" b="1" dirty="0" smtClean="0">
                <a:latin typeface="+mn-lt"/>
              </a:rPr>
              <a:t>Le </a:t>
            </a:r>
            <a:r>
              <a:rPr lang="fr-FR" sz="2100" b="1" dirty="0">
                <a:latin typeface="+mn-lt"/>
              </a:rPr>
              <a:t>Conseil Départemental a mis à disposition deux agents à </a:t>
            </a:r>
            <a:r>
              <a:rPr lang="fr-FR" sz="2100" b="1" dirty="0" smtClean="0">
                <a:latin typeface="+mn-lt"/>
              </a:rPr>
              <a:t>temps plein à compter d’octobre 2023 pour une durée de 3 mois. Les frais </a:t>
            </a:r>
            <a:r>
              <a:rPr lang="fr-FR" sz="2100" b="1" dirty="0">
                <a:latin typeface="+mn-lt"/>
              </a:rPr>
              <a:t>de personnel sont de </a:t>
            </a:r>
            <a:r>
              <a:rPr lang="fr-FR" sz="2100" b="1" dirty="0" smtClean="0">
                <a:latin typeface="+mn-lt"/>
              </a:rPr>
              <a:t>54 810€.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fr-FR" sz="2100" b="1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100" b="1" dirty="0" smtClean="0">
                <a:latin typeface="+mn-lt"/>
              </a:rPr>
              <a:t>Une </a:t>
            </a:r>
            <a:r>
              <a:rPr lang="fr-FR" sz="2100" b="1" dirty="0">
                <a:latin typeface="+mn-lt"/>
              </a:rPr>
              <a:t>autorisation d’absence pour les membres du </a:t>
            </a:r>
            <a:r>
              <a:rPr lang="fr-FR" sz="2100" b="1" dirty="0" smtClean="0">
                <a:latin typeface="+mn-lt"/>
              </a:rPr>
              <a:t>Conseil d’administration </a:t>
            </a:r>
            <a:r>
              <a:rPr lang="fr-FR" sz="2100" b="1" dirty="0">
                <a:latin typeface="+mn-lt"/>
              </a:rPr>
              <a:t>et du bureau a été valorisée pour l’équivalent </a:t>
            </a:r>
            <a:r>
              <a:rPr lang="fr-FR" sz="2100" b="1" dirty="0" smtClean="0">
                <a:latin typeface="+mn-lt"/>
              </a:rPr>
              <a:t>de 198 </a:t>
            </a:r>
            <a:r>
              <a:rPr lang="fr-FR" sz="2100" b="1" dirty="0">
                <a:latin typeface="+mn-lt"/>
              </a:rPr>
              <a:t>jours soit </a:t>
            </a:r>
            <a:r>
              <a:rPr lang="fr-FR" sz="2100" b="1" dirty="0" smtClean="0">
                <a:latin typeface="+mn-lt"/>
              </a:rPr>
              <a:t>40 </a:t>
            </a:r>
            <a:r>
              <a:rPr lang="fr-FR" sz="2100" b="1" dirty="0">
                <a:latin typeface="+mn-lt"/>
              </a:rPr>
              <a:t>000€</a:t>
            </a:r>
            <a:r>
              <a:rPr lang="fr-FR" sz="2100" b="1" dirty="0" smtClean="0">
                <a:latin typeface="+mn-lt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fr-FR" sz="2100" b="1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100" b="1" dirty="0" smtClean="0">
                <a:latin typeface="+mn-lt"/>
              </a:rPr>
              <a:t>Enfin </a:t>
            </a:r>
            <a:r>
              <a:rPr lang="fr-FR" sz="2100" b="1" dirty="0">
                <a:latin typeface="+mn-lt"/>
              </a:rPr>
              <a:t>pour l’Arbre de Noël, le Conseil Départemental autorise </a:t>
            </a:r>
            <a:r>
              <a:rPr lang="fr-FR" sz="2100" b="1" dirty="0" smtClean="0">
                <a:latin typeface="+mn-lt"/>
              </a:rPr>
              <a:t>les agents </a:t>
            </a:r>
            <a:r>
              <a:rPr lang="fr-FR" sz="2100" b="1" dirty="0">
                <a:latin typeface="+mn-lt"/>
              </a:rPr>
              <a:t>invités à s’absenter pour la durée de l’animation évalué </a:t>
            </a:r>
            <a:r>
              <a:rPr lang="fr-FR" sz="2100" b="1" dirty="0" smtClean="0">
                <a:latin typeface="+mn-lt"/>
              </a:rPr>
              <a:t>à 30 </a:t>
            </a:r>
            <a:r>
              <a:rPr lang="fr-FR" sz="2100" b="1" dirty="0">
                <a:latin typeface="+mn-lt"/>
              </a:rPr>
              <a:t>000€ de masse salariale.</a:t>
            </a:r>
          </a:p>
        </p:txBody>
      </p:sp>
    </p:spTree>
    <p:extLst>
      <p:ext uri="{BB962C8B-B14F-4D97-AF65-F5344CB8AC3E}">
        <p14:creationId xmlns:p14="http://schemas.microsoft.com/office/powerpoint/2010/main" val="319460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036995454"/>
              </p:ext>
            </p:extLst>
          </p:nvPr>
        </p:nvGraphicFramePr>
        <p:xfrm>
          <a:off x="241300" y="1984549"/>
          <a:ext cx="9829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213100" y="1399774"/>
            <a:ext cx="4499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Répartition des dépenses</a:t>
            </a:r>
            <a:endParaRPr lang="fr-FR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" y="588794"/>
            <a:ext cx="2170364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321</Words>
  <Application>Microsoft Office PowerPoint</Application>
  <PresentationFormat>Personnalisé</PresentationFormat>
  <Paragraphs>78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Gothic Uralic</vt:lpstr>
      <vt:lpstr>Liberation Sans Narrow</vt:lpstr>
      <vt:lpstr>Times New Roman</vt:lpstr>
      <vt:lpstr>Verdana</vt:lpstr>
      <vt:lpstr>Wingdings</vt:lpstr>
      <vt:lpstr>Office Theme</vt:lpstr>
      <vt:lpstr>ASSEMBLEE GENERALE</vt:lpstr>
      <vt:lpstr>ACTIVITE 2023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AG COS18 2021(1)</dc:title>
  <dc:creator>PGAILLARD</dc:creator>
  <cp:lastModifiedBy>JULIE KOEBERLE</cp:lastModifiedBy>
  <cp:revision>50</cp:revision>
  <dcterms:created xsi:type="dcterms:W3CDTF">2024-02-23T11:17:32Z</dcterms:created>
  <dcterms:modified xsi:type="dcterms:W3CDTF">2024-06-20T09:39:44Z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2022-04-13T00:00:00Z</vt:filetime>
  </property>
  <property fmtid="{D5CDD505-2E9C-101B-9397-08002B2CF9AE}" pid="3" name="LastSaved">
    <vt:filetime>2024-02-23T00:00:00Z</vt:filetime>
  </property>
  <property fmtid="{D5CDD505-2E9C-101B-9397-08002B2CF9AE}" pid="4" name="Producer">
    <vt:lpwstr>3-Heights(TM) PDF Security Shell 4.8.25.2 (http://www.pdf-tools.com)</vt:lpwstr>
  </property>
</Properties>
</file>