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4" r:id="rId3"/>
    <p:sldId id="266" r:id="rId4"/>
    <p:sldId id="268" r:id="rId5"/>
    <p:sldId id="278" r:id="rId6"/>
    <p:sldId id="270" r:id="rId7"/>
    <p:sldId id="272" r:id="rId8"/>
    <p:sldId id="277" r:id="rId9"/>
    <p:sldId id="276" r:id="rId10"/>
    <p:sldId id="274" r:id="rId11"/>
    <p:sldId id="275" r:id="rId12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78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 autoAdjust="0"/>
  </p:normalViewPr>
  <p:slideViewPr>
    <p:cSldViewPr snapToGrid="0">
      <p:cViewPr varScale="1">
        <p:scale>
          <a:sx n="88" d="100"/>
          <a:sy n="88" d="100"/>
        </p:scale>
        <p:origin x="360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euille_de_calcul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view3D>
      <c:rotX val="15"/>
      <c:hPercent val="62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26315789473684"/>
          <c:y val="1.717557251908397E-2"/>
          <c:w val="0.88277511961722488"/>
          <c:h val="0.90076335877862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180-467B-8AB7-F2EE5DD9F3E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180-467B-8AB7-F2EE5DD9F3E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180-467B-8AB7-F2EE5DD9F3E5}"/>
              </c:ext>
            </c:extLst>
          </c:dPt>
          <c:dLbls>
            <c:dLbl>
              <c:idx val="0"/>
              <c:layout>
                <c:manualLayout>
                  <c:x val="-2.3591552820568285E-2"/>
                  <c:y val="-6.1744312813996567E-2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b="1"/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80-467B-8AB7-F2EE5DD9F3E5}"/>
                </c:ext>
              </c:extLst>
            </c:dLbl>
            <c:dLbl>
              <c:idx val="1"/>
              <c:layout>
                <c:manualLayout>
                  <c:x val="-1.7038343703743762E-2"/>
                  <c:y val="-1.4818635075359177E-2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b="1"/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80-467B-8AB7-F2EE5DD9F3E5}"/>
                </c:ext>
              </c:extLst>
            </c:dLbl>
            <c:dLbl>
              <c:idx val="2"/>
              <c:layout>
                <c:manualLayout>
                  <c:x val="3.9319254700947142E-3"/>
                  <c:y val="-2.4688001611769652E-3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b="1"/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80-467B-8AB7-F2EE5DD9F3E5}"/>
                </c:ext>
              </c:extLst>
            </c:dLbl>
            <c:numFmt formatCode="#,##0\ &quot;€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Recettes</c:v>
                </c:pt>
                <c:pt idx="1">
                  <c:v>Dépenses</c:v>
                </c:pt>
                <c:pt idx="2">
                  <c:v>Résultat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456780</c:v>
                </c:pt>
                <c:pt idx="1">
                  <c:v>550110</c:v>
                </c:pt>
                <c:pt idx="2">
                  <c:v>-93330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80-467B-8AB7-F2EE5DD9F3E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dLbl>
              <c:idx val="0"/>
              <c:layout>
                <c:manualLayout>
                  <c:x val="3.0144761937392808E-2"/>
                  <c:y val="-1.7288407587919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180-467B-8AB7-F2EE5DD9F3E5}"/>
                </c:ext>
              </c:extLst>
            </c:dLbl>
            <c:dLbl>
              <c:idx val="1"/>
              <c:layout>
                <c:manualLayout>
                  <c:x val="0.11402583863274671"/>
                  <c:y val="2.2227758142762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180-467B-8AB7-F2EE5DD9F3E5}"/>
                </c:ext>
              </c:extLst>
            </c:dLbl>
            <c:dLbl>
              <c:idx val="2"/>
              <c:layout>
                <c:manualLayout>
                  <c:x val="8.6502257141940139E-2"/>
                  <c:y val="1.7696017287629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180-467B-8AB7-F2EE5DD9F3E5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Sheet1!$B$3:$D$3</c:f>
              <c:numCache>
                <c:formatCode>General</c:formatCode>
                <c:ptCount val="3"/>
                <c:pt idx="0">
                  <c:v>550972</c:v>
                </c:pt>
                <c:pt idx="1">
                  <c:v>663930</c:v>
                </c:pt>
                <c:pt idx="2" formatCode="0">
                  <c:v>-112958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180-467B-8AB7-F2EE5DD9F3E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64477184"/>
        <c:axId val="165941248"/>
        <c:axId val="0"/>
      </c:bar3DChart>
      <c:catAx>
        <c:axId val="164477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/>
          <a:lstStyle/>
          <a:p>
            <a:pPr>
              <a:defRPr b="1"/>
            </a:pPr>
            <a:endParaRPr lang="fr-FR"/>
          </a:p>
        </c:txPr>
        <c:crossAx val="165941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5941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 b="1"/>
            </a:pPr>
            <a:endParaRPr lang="fr-FR"/>
          </a:p>
        </c:txPr>
        <c:crossAx val="164477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174110286979643"/>
          <c:y val="5.586895207230929E-2"/>
          <c:w val="0.12569644749281442"/>
          <c:h val="0.15771526951414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hPercent val="61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66666666666666E-2"/>
          <c:y val="1.3605442176870748E-2"/>
          <c:w val="0.90833333333333333"/>
          <c:h val="0.873015873015873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E57-49CF-B163-563873601BD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E57-49CF-B163-563873601BD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2E57-49CF-B163-563873601BD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2E57-49CF-B163-563873601BDC}"/>
              </c:ext>
            </c:extLst>
          </c:dPt>
          <c:dLbls>
            <c:dLbl>
              <c:idx val="0"/>
              <c:layout>
                <c:manualLayout>
                  <c:x val="-1.4908549866591424E-2"/>
                  <c:y val="-3.6157249300722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57-49CF-B163-563873601BDC}"/>
                </c:ext>
              </c:extLst>
            </c:dLbl>
            <c:dLbl>
              <c:idx val="1"/>
              <c:layout>
                <c:manualLayout>
                  <c:x val="-2.0329840727170072E-2"/>
                  <c:y val="-4.8209665734296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57-49CF-B163-563873601BDC}"/>
                </c:ext>
              </c:extLst>
            </c:dLbl>
            <c:dLbl>
              <c:idx val="2"/>
              <c:layout>
                <c:manualLayout>
                  <c:x val="-1.2197904436302073E-2"/>
                  <c:y val="-2.4104832867148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E57-49CF-B163-563873601BDC}"/>
                </c:ext>
              </c:extLst>
            </c:dLbl>
            <c:dLbl>
              <c:idx val="3"/>
              <c:layout>
                <c:manualLayout>
                  <c:x val="1.2197904436302073E-2"/>
                  <c:y val="-1.6873383007003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57-49CF-B163-563873601BDC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Participations aux prestations</c:v>
                </c:pt>
                <c:pt idx="1">
                  <c:v>Subventions</c:v>
                </c:pt>
                <c:pt idx="2">
                  <c:v>Autres produits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198528</c:v>
                </c:pt>
                <c:pt idx="1">
                  <c:v>254658</c:v>
                </c:pt>
                <c:pt idx="2">
                  <c:v>3594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E57-49CF-B163-563873601BD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dLbl>
              <c:idx val="0"/>
              <c:layout>
                <c:manualLayout>
                  <c:x val="2.7106454302893497E-2"/>
                  <c:y val="-2.4104832867148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57-49CF-B163-563873601BDC}"/>
                </c:ext>
              </c:extLst>
            </c:dLbl>
            <c:dLbl>
              <c:idx val="1"/>
              <c:layout>
                <c:manualLayout>
                  <c:x val="4.2015004169484921E-2"/>
                  <c:y val="-1.9283866293718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E57-49CF-B163-563873601BDC}"/>
                </c:ext>
              </c:extLst>
            </c:dLbl>
            <c:dLbl>
              <c:idx val="2"/>
              <c:layout>
                <c:manualLayout>
                  <c:x val="4.8791617745208293E-2"/>
                  <c:y val="-2.4104832867148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E57-49CF-B163-563873601BDC}"/>
                </c:ext>
              </c:extLst>
            </c:dLbl>
            <c:dLbl>
              <c:idx val="3"/>
              <c:layout>
                <c:manualLayout>
                  <c:x val="1.7619195296880774E-2"/>
                  <c:y val="-3.1336282727292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E57-49CF-B163-563873601BDC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Sheet1!$B$3:$D$3</c:f>
              <c:numCache>
                <c:formatCode>0</c:formatCode>
                <c:ptCount val="3"/>
                <c:pt idx="0" formatCode="General">
                  <c:v>223054</c:v>
                </c:pt>
                <c:pt idx="1">
                  <c:v>327733</c:v>
                </c:pt>
                <c:pt idx="2">
                  <c:v>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E57-49CF-B163-563873601B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66027648"/>
        <c:axId val="166029184"/>
        <c:axId val="0"/>
      </c:bar3DChart>
      <c:catAx>
        <c:axId val="166027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low"/>
        <c:crossAx val="16602918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66029184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 rot="0"/>
          <a:lstStyle/>
          <a:p>
            <a:pPr>
              <a:defRPr b="1"/>
            </a:pPr>
            <a:endParaRPr lang="fr-FR"/>
          </a:p>
        </c:txPr>
        <c:crossAx val="166027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202560063130373"/>
          <c:y val="0.10198128440039608"/>
          <c:w val="0.12368311484651726"/>
          <c:h val="0.143370553567866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20"/>
      <c:rotY val="20"/>
      <c:rAngAx val="0"/>
      <c:perspective val="7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083629880206731E-2"/>
          <c:y val="8.2683716428513548E-2"/>
          <c:w val="0.84657961357901224"/>
          <c:h val="0.81949470532423629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2022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tx1"/>
              </a:solidFill>
            </c:spPr>
            <c:extLst>
              <c:ext xmlns:c16="http://schemas.microsoft.com/office/drawing/2014/chart" uri="{C3380CC4-5D6E-409C-BE32-E72D297353CC}">
                <c16:uniqueId val="{00000001-24D2-49D8-8805-38C139A979FF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24D2-49D8-8805-38C139A979FF}"/>
              </c:ext>
            </c:extLst>
          </c:dPt>
          <c:dPt>
            <c:idx val="2"/>
            <c:bubble3D val="0"/>
            <c:spPr>
              <a:solidFill>
                <a:srgbClr val="1F497D"/>
              </a:solidFill>
            </c:spPr>
            <c:extLst>
              <c:ext xmlns:c16="http://schemas.microsoft.com/office/drawing/2014/chart" uri="{C3380CC4-5D6E-409C-BE32-E72D297353CC}">
                <c16:uniqueId val="{00000005-24D2-49D8-8805-38C139A979FF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D2-49D8-8805-38C139A979FF}"/>
                </c:ext>
              </c:extLst>
            </c:dLbl>
            <c:dLbl>
              <c:idx val="1"/>
              <c:layout>
                <c:manualLayout>
                  <c:x val="-4.13814106815465E-2"/>
                  <c:y val="0.3248992398488915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D2-49D8-8805-38C139A979FF}"/>
                </c:ext>
              </c:extLst>
            </c:dLbl>
            <c:dLbl>
              <c:idx val="2"/>
              <c:layout>
                <c:manualLayout>
                  <c:x val="0.10205722018737585"/>
                  <c:y val="0.4581964568662321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4D2-49D8-8805-38C139A979FF}"/>
                </c:ext>
              </c:extLst>
            </c:dLbl>
            <c:dLbl>
              <c:idx val="3"/>
              <c:layout>
                <c:manualLayout>
                  <c:x val="-7.0505290645773711E-2"/>
                  <c:y val="-6.9561057631945741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Autres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produits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</a:t>
                    </a:r>
                    <a:r>
                      <a:rPr lang="en-US" baseline="0" dirty="0" smtClean="0"/>
                      <a:t> 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4D2-49D8-8805-38C139A979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Adhésions</c:v>
                </c:pt>
                <c:pt idx="1">
                  <c:v>Participations aux prestations</c:v>
                </c:pt>
                <c:pt idx="2">
                  <c:v>Subventions</c:v>
                </c:pt>
                <c:pt idx="3">
                  <c:v>Autres produits</c:v>
                </c:pt>
              </c:strCache>
            </c:strRef>
          </c:cat>
          <c:val>
            <c:numRef>
              <c:f>Feuil1!$B$2:$B$5</c:f>
              <c:numCache>
                <c:formatCode>0</c:formatCode>
                <c:ptCount val="4"/>
                <c:pt idx="0">
                  <c:v>0</c:v>
                </c:pt>
                <c:pt idx="1">
                  <c:v>198528</c:v>
                </c:pt>
                <c:pt idx="2">
                  <c:v>254658</c:v>
                </c:pt>
                <c:pt idx="3">
                  <c:v>3594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4D2-49D8-8805-38C139A979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32079386408525"/>
          <c:y val="4.0296998646683665E-2"/>
          <c:w val="0.89862415445292043"/>
          <c:h val="0.6238985534257258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1.6183061052944335E-2"/>
                  <c:y val="-1.1598986212603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2D6-4A30-974F-844DA49B1FCC}"/>
                </c:ext>
              </c:extLst>
            </c:dLbl>
            <c:dLbl>
              <c:idx val="1"/>
              <c:layout>
                <c:manualLayout>
                  <c:x val="-3.4213075074873332E-2"/>
                  <c:y val="-1.7622779388415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2D6-4A30-974F-844DA49B1FCC}"/>
                </c:ext>
              </c:extLst>
            </c:dLbl>
            <c:dLbl>
              <c:idx val="2"/>
              <c:layout>
                <c:manualLayout>
                  <c:x val="-1.6043796066337809E-2"/>
                  <c:y val="-1.4776124016432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2D6-4A30-974F-844DA49B1FCC}"/>
                </c:ext>
              </c:extLst>
            </c:dLbl>
            <c:dLbl>
              <c:idx val="3"/>
              <c:layout>
                <c:manualLayout>
                  <c:x val="3.1891974260682418E-3"/>
                  <c:y val="-3.5751277236322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2D6-4A30-974F-844DA49B1FCC}"/>
                </c:ext>
              </c:extLst>
            </c:dLbl>
            <c:dLbl>
              <c:idx val="4"/>
              <c:layout>
                <c:manualLayout>
                  <c:x val="1.6006144702567341E-2"/>
                  <c:y val="-3.1436117881966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2D6-4A30-974F-844DA49B1FCC}"/>
                </c:ext>
              </c:extLst>
            </c:dLbl>
            <c:dLbl>
              <c:idx val="5"/>
              <c:layout>
                <c:manualLayout>
                  <c:x val="2.3674416050615616E-2"/>
                  <c:y val="-2.3600133809629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2D6-4A30-974F-844DA49B1FCC}"/>
                </c:ext>
              </c:extLst>
            </c:dLbl>
            <c:dLbl>
              <c:idx val="6"/>
              <c:layout>
                <c:manualLayout>
                  <c:x val="1.5723632559579474E-2"/>
                  <c:y val="-2.0417856964529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2D6-4A30-974F-844DA49B1FCC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Feuil1!$A$2:$A$7</c:f>
              <c:strCache>
                <c:ptCount val="6"/>
                <c:pt idx="0">
                  <c:v>Billetterie</c:v>
                </c:pt>
                <c:pt idx="1">
                  <c:v>Activités</c:v>
                </c:pt>
                <c:pt idx="2">
                  <c:v>Fonctionnement</c:v>
                </c:pt>
                <c:pt idx="3">
                  <c:v>Frais de personnel mis à disposition</c:v>
                </c:pt>
                <c:pt idx="4">
                  <c:v>Autorisation absence</c:v>
                </c:pt>
                <c:pt idx="5">
                  <c:v>Secours except</c:v>
                </c:pt>
              </c:strCache>
            </c:strRef>
          </c:cat>
          <c:val>
            <c:numRef>
              <c:f>Feuil1!$B$2:$B$7</c:f>
              <c:numCache>
                <c:formatCode>0</c:formatCode>
                <c:ptCount val="6"/>
                <c:pt idx="0">
                  <c:v>6125</c:v>
                </c:pt>
                <c:pt idx="1">
                  <c:v>353301</c:v>
                </c:pt>
                <c:pt idx="2">
                  <c:v>26828</c:v>
                </c:pt>
                <c:pt idx="3">
                  <c:v>42956</c:v>
                </c:pt>
                <c:pt idx="4">
                  <c:v>120000</c:v>
                </c:pt>
                <c:pt idx="5">
                  <c:v>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2D6-4A30-974F-844DA49B1FCC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dLbl>
              <c:idx val="0"/>
              <c:layout>
                <c:manualLayout>
                  <c:x val="2.9306721631453054E-2"/>
                  <c:y val="-1.194977054282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2D6-4A30-974F-844DA49B1FCC}"/>
                </c:ext>
              </c:extLst>
            </c:dLbl>
            <c:dLbl>
              <c:idx val="1"/>
              <c:layout>
                <c:manualLayout>
                  <c:x val="7.6782943800807338E-3"/>
                  <c:y val="-1.8469136354032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2D6-4A30-974F-844DA49B1FCC}"/>
                </c:ext>
              </c:extLst>
            </c:dLbl>
            <c:dLbl>
              <c:idx val="2"/>
              <c:layout>
                <c:manualLayout>
                  <c:x val="2.1845998138076604E-2"/>
                  <c:y val="-1.8753101297876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2D6-4A30-974F-844DA49B1FCC}"/>
                </c:ext>
              </c:extLst>
            </c:dLbl>
            <c:dLbl>
              <c:idx val="3"/>
              <c:layout>
                <c:manualLayout>
                  <c:x val="3.9931598048254913E-2"/>
                  <c:y val="-1.7467863100824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2D6-4A30-974F-844DA49B1FCC}"/>
                </c:ext>
              </c:extLst>
            </c:dLbl>
            <c:dLbl>
              <c:idx val="4"/>
              <c:layout>
                <c:manualLayout>
                  <c:x val="6.0770570272632253E-2"/>
                  <c:y val="-3.04821115583828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2D6-4A30-974F-844DA49B1FCC}"/>
                </c:ext>
              </c:extLst>
            </c:dLbl>
            <c:dLbl>
              <c:idx val="5"/>
              <c:layout>
                <c:manualLayout>
                  <c:x val="4.1231541915960346E-2"/>
                  <c:y val="-2.1754730837212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2D6-4A30-974F-844DA49B1FCC}"/>
                </c:ext>
              </c:extLst>
            </c:dLbl>
            <c:dLbl>
              <c:idx val="6"/>
              <c:layout>
                <c:manualLayout>
                  <c:x val="3.5829130819224821E-2"/>
                  <c:y val="-2.7259823508661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2D6-4A30-974F-844DA49B1FCC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Feuil1!$A$2:$A$7</c:f>
              <c:strCache>
                <c:ptCount val="6"/>
                <c:pt idx="0">
                  <c:v>Billetterie</c:v>
                </c:pt>
                <c:pt idx="1">
                  <c:v>Activités</c:v>
                </c:pt>
                <c:pt idx="2">
                  <c:v>Fonctionnement</c:v>
                </c:pt>
                <c:pt idx="3">
                  <c:v>Frais de personnel mis à disposition</c:v>
                </c:pt>
                <c:pt idx="4">
                  <c:v>Autorisation absence</c:v>
                </c:pt>
                <c:pt idx="5">
                  <c:v>Secours except</c:v>
                </c:pt>
              </c:strCache>
            </c:strRef>
          </c:cat>
          <c:val>
            <c:numRef>
              <c:f>Feuil1!$C$2:$C$7</c:f>
              <c:numCache>
                <c:formatCode>0</c:formatCode>
                <c:ptCount val="6"/>
                <c:pt idx="0">
                  <c:v>17074</c:v>
                </c:pt>
                <c:pt idx="1">
                  <c:v>400588</c:v>
                </c:pt>
                <c:pt idx="2">
                  <c:v>58013</c:v>
                </c:pt>
                <c:pt idx="3">
                  <c:v>68255</c:v>
                </c:pt>
                <c:pt idx="4">
                  <c:v>120000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22D6-4A30-974F-844DA49B1F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6171392"/>
        <c:axId val="166172928"/>
        <c:axId val="0"/>
      </c:bar3DChart>
      <c:catAx>
        <c:axId val="166171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1"/>
            </a:pPr>
            <a:endParaRPr lang="fr-FR"/>
          </a:p>
        </c:txPr>
        <c:crossAx val="166172928"/>
        <c:crosses val="autoZero"/>
        <c:auto val="1"/>
        <c:lblAlgn val="ctr"/>
        <c:lblOffset val="100"/>
        <c:noMultiLvlLbl val="0"/>
      </c:catAx>
      <c:valAx>
        <c:axId val="16617292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r-FR"/>
          </a:p>
        </c:txPr>
        <c:crossAx val="166171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146260500340131"/>
          <c:y val="5.0778350817722105E-2"/>
          <c:w val="8.5173228072192742E-2"/>
          <c:h val="0.1282556471736906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32079386408525"/>
          <c:y val="4.0296998646683665E-2"/>
          <c:w val="0.89862415445292043"/>
          <c:h val="0.6238985534257258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1.6183061052944335E-2"/>
                  <c:y val="-1.1598986212603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FC-4D87-97A2-3498821B7EEE}"/>
                </c:ext>
              </c:extLst>
            </c:dLbl>
            <c:dLbl>
              <c:idx val="1"/>
              <c:layout>
                <c:manualLayout>
                  <c:x val="-1.1647639754458958E-2"/>
                  <c:y val="-1.2977119760532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FC-4D87-97A2-3498821B7EEE}"/>
                </c:ext>
              </c:extLst>
            </c:dLbl>
            <c:dLbl>
              <c:idx val="2"/>
              <c:layout>
                <c:manualLayout>
                  <c:x val="-1.0001725193948944E-3"/>
                  <c:y val="-2.40674432721977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FC-4D87-97A2-3498821B7EEE}"/>
                </c:ext>
              </c:extLst>
            </c:dLbl>
            <c:dLbl>
              <c:idx val="3"/>
              <c:layout>
                <c:manualLayout>
                  <c:x val="2.1146528870008116E-3"/>
                  <c:y val="-2.4137128166616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FC-4D87-97A2-3498821B7EEE}"/>
                </c:ext>
              </c:extLst>
            </c:dLbl>
            <c:dLbl>
              <c:idx val="4"/>
              <c:layout>
                <c:manualLayout>
                  <c:x val="-2.2611124615776294E-3"/>
                  <c:y val="-3.1436117881966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FC-4D87-97A2-3498821B7EEE}"/>
                </c:ext>
              </c:extLst>
            </c:dLbl>
            <c:dLbl>
              <c:idx val="5"/>
              <c:layout>
                <c:manualLayout>
                  <c:x val="-4.2637140726484836E-3"/>
                  <c:y val="-2.1277249259345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0FC-4D87-97A2-3498821B7EEE}"/>
                </c:ext>
              </c:extLst>
            </c:dLbl>
            <c:dLbl>
              <c:idx val="6"/>
              <c:layout>
                <c:manualLayout>
                  <c:x val="-1.5438159073373708E-2"/>
                  <c:y val="-3.4354835848177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0FC-4D87-97A2-3498821B7EEE}"/>
                </c:ext>
              </c:extLst>
            </c:dLbl>
            <c:dLbl>
              <c:idx val="7"/>
              <c:layout>
                <c:manualLayout>
                  <c:x val="3.2236336172020534E-3"/>
                  <c:y val="-1.3936978883647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0FC-4D87-97A2-3498821B7EEE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Feuil1!$A$2:$A$9</c:f>
              <c:strCache>
                <c:ptCount val="8"/>
                <c:pt idx="0">
                  <c:v>Locations / entretien</c:v>
                </c:pt>
                <c:pt idx="1">
                  <c:v>Fournitures adm / Maint / doc</c:v>
                </c:pt>
                <c:pt idx="2">
                  <c:v>Logiciel / abo</c:v>
                </c:pt>
                <c:pt idx="3">
                  <c:v>Assurance</c:v>
                </c:pt>
                <c:pt idx="4">
                  <c:v>Honoraires</c:v>
                </c:pt>
                <c:pt idx="5">
                  <c:v>Dépl / récept°</c:v>
                </c:pt>
                <c:pt idx="6">
                  <c:v>Frais postaux et télécom</c:v>
                </c:pt>
                <c:pt idx="7">
                  <c:v>Services bancaires</c:v>
                </c:pt>
              </c:strCache>
            </c:strRef>
          </c:cat>
          <c:val>
            <c:numRef>
              <c:f>Feuil1!$B$2:$B$9</c:f>
              <c:numCache>
                <c:formatCode>0</c:formatCode>
                <c:ptCount val="8"/>
                <c:pt idx="0">
                  <c:v>9120</c:v>
                </c:pt>
                <c:pt idx="1">
                  <c:v>3306</c:v>
                </c:pt>
                <c:pt idx="2">
                  <c:v>6291</c:v>
                </c:pt>
                <c:pt idx="3">
                  <c:v>185</c:v>
                </c:pt>
                <c:pt idx="4">
                  <c:v>4785</c:v>
                </c:pt>
                <c:pt idx="5">
                  <c:v>792</c:v>
                </c:pt>
                <c:pt idx="6">
                  <c:v>1920</c:v>
                </c:pt>
                <c:pt idx="7">
                  <c:v>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0FC-4D87-97A2-3498821B7EEE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dLbl>
              <c:idx val="0"/>
              <c:layout>
                <c:manualLayout>
                  <c:x val="4.5424889717463321E-2"/>
                  <c:y val="-3.0532409054354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0FC-4D87-97A2-3498821B7EEE}"/>
                </c:ext>
              </c:extLst>
            </c:dLbl>
            <c:dLbl>
              <c:idx val="1"/>
              <c:layout>
                <c:manualLayout>
                  <c:x val="1.8423700695856429E-2"/>
                  <c:y val="-4.5320787369804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0FC-4D87-97A2-3498821B7EEE}"/>
                </c:ext>
              </c:extLst>
            </c:dLbl>
            <c:dLbl>
              <c:idx val="2"/>
              <c:layout>
                <c:manualLayout>
                  <c:x val="3.1516904409293049E-2"/>
                  <c:y val="-1.4107393332197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0FC-4D87-97A2-3498821B7EEE}"/>
                </c:ext>
              </c:extLst>
            </c:dLbl>
            <c:dLbl>
              <c:idx val="3"/>
              <c:layout>
                <c:manualLayout>
                  <c:x val="2.5962519040379269E-2"/>
                  <c:y val="-1.9790692914765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0FC-4D87-97A2-3498821B7EEE}"/>
                </c:ext>
              </c:extLst>
            </c:dLbl>
            <c:dLbl>
              <c:idx val="4"/>
              <c:layout>
                <c:manualLayout>
                  <c:x val="3.4981507818837472E-2"/>
                  <c:y val="-1.4662314417430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0FC-4D87-97A2-3498821B7EEE}"/>
                </c:ext>
              </c:extLst>
            </c:dLbl>
            <c:dLbl>
              <c:idx val="5"/>
              <c:layout>
                <c:manualLayout>
                  <c:x val="1.0069751478154467E-2"/>
                  <c:y val="-1.7109013329568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0FC-4D87-97A2-3498821B7EEE}"/>
                </c:ext>
              </c:extLst>
            </c:dLbl>
            <c:dLbl>
              <c:idx val="6"/>
              <c:layout>
                <c:manualLayout>
                  <c:x val="2.4009132444044786E-2"/>
                  <c:y val="-1.7968460360726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0FC-4D87-97A2-3498821B7EEE}"/>
                </c:ext>
              </c:extLst>
            </c:dLbl>
            <c:dLbl>
              <c:idx val="7"/>
              <c:layout>
                <c:manualLayout>
                  <c:x val="2.3639979859481727E-2"/>
                  <c:y val="-1.6259808697589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0FC-4D87-97A2-3498821B7EEE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Feuil1!$A$2:$A$9</c:f>
              <c:strCache>
                <c:ptCount val="8"/>
                <c:pt idx="0">
                  <c:v>Locations / entretien</c:v>
                </c:pt>
                <c:pt idx="1">
                  <c:v>Fournitures adm / Maint / doc</c:v>
                </c:pt>
                <c:pt idx="2">
                  <c:v>Logiciel / abo</c:v>
                </c:pt>
                <c:pt idx="3">
                  <c:v>Assurance</c:v>
                </c:pt>
                <c:pt idx="4">
                  <c:v>Honoraires</c:v>
                </c:pt>
                <c:pt idx="5">
                  <c:v>Dépl / récept°</c:v>
                </c:pt>
                <c:pt idx="6">
                  <c:v>Frais postaux et télécom</c:v>
                </c:pt>
                <c:pt idx="7">
                  <c:v>Services bancaires</c:v>
                </c:pt>
              </c:strCache>
            </c:strRef>
          </c:cat>
          <c:val>
            <c:numRef>
              <c:f>Feuil1!$C$2:$C$9</c:f>
              <c:numCache>
                <c:formatCode>0</c:formatCode>
                <c:ptCount val="8"/>
                <c:pt idx="0">
                  <c:v>35000</c:v>
                </c:pt>
                <c:pt idx="1">
                  <c:v>3872</c:v>
                </c:pt>
                <c:pt idx="2">
                  <c:v>6896</c:v>
                </c:pt>
                <c:pt idx="3">
                  <c:v>342</c:v>
                </c:pt>
                <c:pt idx="4">
                  <c:v>5654</c:v>
                </c:pt>
                <c:pt idx="5">
                  <c:v>670</c:v>
                </c:pt>
                <c:pt idx="6">
                  <c:v>5074</c:v>
                </c:pt>
                <c:pt idx="7">
                  <c:v>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20FC-4D87-97A2-3498821B7E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6296192"/>
        <c:axId val="166330752"/>
        <c:axId val="0"/>
      </c:bar3DChart>
      <c:catAx>
        <c:axId val="166296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1"/>
            </a:pPr>
            <a:endParaRPr lang="fr-FR"/>
          </a:p>
        </c:txPr>
        <c:crossAx val="166330752"/>
        <c:crosses val="autoZero"/>
        <c:auto val="1"/>
        <c:lblAlgn val="ctr"/>
        <c:lblOffset val="100"/>
        <c:noMultiLvlLbl val="0"/>
      </c:catAx>
      <c:valAx>
        <c:axId val="16633075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r-FR"/>
          </a:p>
        </c:txPr>
        <c:crossAx val="166296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146260500340131"/>
          <c:y val="5.0778350817722105E-2"/>
          <c:w val="8.5173228072192742E-2"/>
          <c:h val="0.1282556471736906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20"/>
      <c:rotY val="2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883468064831342E-3"/>
          <c:y val="0.1551855499389099"/>
          <c:w val="0.88309991915828634"/>
          <c:h val="0.598909163352325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2022</c:v>
                </c:pt>
              </c:strCache>
            </c:strRef>
          </c:tx>
          <c:explosion val="17"/>
          <c:dPt>
            <c:idx val="0"/>
            <c:bubble3D val="0"/>
            <c:explosion val="11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6B30-40CC-82F2-FF1C5A28B7D2}"/>
              </c:ext>
            </c:extLst>
          </c:dPt>
          <c:dPt>
            <c:idx val="1"/>
            <c:bubble3D val="0"/>
            <c:explosion val="12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6B30-40CC-82F2-FF1C5A28B7D2}"/>
              </c:ext>
            </c:extLst>
          </c:dPt>
          <c:dPt>
            <c:idx val="2"/>
            <c:bubble3D val="0"/>
            <c:explosion val="13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5-6B30-40CC-82F2-FF1C5A28B7D2}"/>
              </c:ext>
            </c:extLst>
          </c:dPt>
          <c:dPt>
            <c:idx val="3"/>
            <c:bubble3D val="0"/>
            <c:explosion val="2"/>
            <c:spPr>
              <a:solidFill>
                <a:schemeClr val="tx1"/>
              </a:solidFill>
            </c:spPr>
            <c:extLst>
              <c:ext xmlns:c16="http://schemas.microsoft.com/office/drawing/2014/chart" uri="{C3380CC4-5D6E-409C-BE32-E72D297353CC}">
                <c16:uniqueId val="{00000007-6B30-40CC-82F2-FF1C5A28B7D2}"/>
              </c:ext>
            </c:extLst>
          </c:dPt>
          <c:dPt>
            <c:idx val="4"/>
            <c:bubble3D val="0"/>
            <c:explosion val="4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9-6B30-40CC-82F2-FF1C5A28B7D2}"/>
              </c:ext>
            </c:extLst>
          </c:dPt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A-6B30-40CC-82F2-FF1C5A28B7D2}"/>
              </c:ext>
            </c:extLst>
          </c:dPt>
          <c:dPt>
            <c:idx val="6"/>
            <c:bubble3D val="0"/>
            <c:explosion val="9"/>
            <c:extLst>
              <c:ext xmlns:c16="http://schemas.microsoft.com/office/drawing/2014/chart" uri="{C3380CC4-5D6E-409C-BE32-E72D297353CC}">
                <c16:uniqueId val="{0000000B-6B30-40CC-82F2-FF1C5A28B7D2}"/>
              </c:ext>
            </c:extLst>
          </c:dPt>
          <c:dPt>
            <c:idx val="7"/>
            <c:bubble3D val="0"/>
            <c:explosion val="9"/>
            <c:extLst>
              <c:ext xmlns:c16="http://schemas.microsoft.com/office/drawing/2014/chart" uri="{C3380CC4-5D6E-409C-BE32-E72D297353CC}">
                <c16:uniqueId val="{0000000C-6B30-40CC-82F2-FF1C5A28B7D2}"/>
              </c:ext>
            </c:extLst>
          </c:dPt>
          <c:dLbls>
            <c:dLbl>
              <c:idx val="0"/>
              <c:layout>
                <c:manualLayout>
                  <c:x val="0.12450572519448833"/>
                  <c:y val="0.2315038200417420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30-40CC-82F2-FF1C5A28B7D2}"/>
                </c:ext>
              </c:extLst>
            </c:dLbl>
            <c:dLbl>
              <c:idx val="1"/>
              <c:layout>
                <c:manualLayout>
                  <c:x val="6.812015929978453E-3"/>
                  <c:y val="8.744959523317798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30-40CC-82F2-FF1C5A28B7D2}"/>
                </c:ext>
              </c:extLst>
            </c:dLbl>
            <c:dLbl>
              <c:idx val="2"/>
              <c:layout>
                <c:manualLayout>
                  <c:x val="0.15470490728224856"/>
                  <c:y val="-2.237169825723725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B30-40CC-82F2-FF1C5A28B7D2}"/>
                </c:ext>
              </c:extLst>
            </c:dLbl>
            <c:dLbl>
              <c:idx val="3"/>
              <c:layout>
                <c:manualLayout>
                  <c:x val="0.16459891136225024"/>
                  <c:y val="5.343620314302072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B30-40CC-82F2-FF1C5A28B7D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B30-40CC-82F2-FF1C5A28B7D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B30-40CC-82F2-FF1C5A28B7D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B30-40CC-82F2-FF1C5A28B7D2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B30-40CC-82F2-FF1C5A28B7D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Sheet1!$B$1:$I$1</c:f>
              <c:strCache>
                <c:ptCount val="6"/>
                <c:pt idx="0">
                  <c:v>Billetterie</c:v>
                </c:pt>
                <c:pt idx="1">
                  <c:v>Fonctionnement</c:v>
                </c:pt>
                <c:pt idx="2">
                  <c:v>Activités</c:v>
                </c:pt>
                <c:pt idx="3">
                  <c:v>Charges de personnel</c:v>
                </c:pt>
                <c:pt idx="4">
                  <c:v>Amortissements</c:v>
                </c:pt>
                <c:pt idx="5">
                  <c:v>Secours exceptionnels</c:v>
                </c:pt>
              </c:strCache>
            </c:strRef>
          </c:cat>
          <c:val>
            <c:numRef>
              <c:f>Sheet1!$B$2:$I$2</c:f>
              <c:numCache>
                <c:formatCode>0</c:formatCode>
                <c:ptCount val="8"/>
                <c:pt idx="0">
                  <c:v>6125</c:v>
                </c:pt>
                <c:pt idx="1">
                  <c:v>26828</c:v>
                </c:pt>
                <c:pt idx="2">
                  <c:v>353301</c:v>
                </c:pt>
                <c:pt idx="3">
                  <c:v>162956</c:v>
                </c:pt>
                <c:pt idx="4">
                  <c:v>0</c:v>
                </c:pt>
                <c:pt idx="5">
                  <c:v>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B30-40CC-82F2-FF1C5A28B7D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0.19875</cdr:x>
      <cdr:y>0.878</cdr:y>
    </cdr:from>
    <cdr:to>
      <cdr:x>0.39276</cdr:x>
      <cdr:y>1</cdr:y>
    </cdr:to>
    <cdr:sp macro="" textlink="">
      <cdr:nvSpPr>
        <cdr:cNvPr id="6" name="ZoneTexte 5"/>
        <cdr:cNvSpPr txBox="1"/>
      </cdr:nvSpPr>
      <cdr:spPr>
        <a:xfrm xmlns:a="http://schemas.openxmlformats.org/drawingml/2006/main">
          <a:off x="1862411" y="4625877"/>
          <a:ext cx="1817963" cy="6427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400" b="1" dirty="0" smtClean="0"/>
            <a:t>Participations aux prestations</a:t>
          </a:r>
          <a:endParaRPr lang="fr-FR" sz="1400" b="1" dirty="0"/>
        </a:p>
      </cdr:txBody>
    </cdr:sp>
  </cdr:relSizeAnchor>
  <cdr:relSizeAnchor xmlns:cdr="http://schemas.openxmlformats.org/drawingml/2006/chartDrawing">
    <cdr:from>
      <cdr:x>0.47501</cdr:x>
      <cdr:y>0.90683</cdr:y>
    </cdr:from>
    <cdr:to>
      <cdr:x>0.62284</cdr:x>
      <cdr:y>0.98024</cdr:y>
    </cdr:to>
    <cdr:sp macro="" textlink="">
      <cdr:nvSpPr>
        <cdr:cNvPr id="10" name="ZoneTexte 1"/>
        <cdr:cNvSpPr txBox="1"/>
      </cdr:nvSpPr>
      <cdr:spPr>
        <a:xfrm xmlns:a="http://schemas.openxmlformats.org/drawingml/2006/main">
          <a:off x="4451083" y="4777784"/>
          <a:ext cx="1385236" cy="3867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400" b="1" dirty="0" smtClean="0"/>
            <a:t>Subventions</a:t>
          </a:r>
          <a:endParaRPr lang="fr-FR" sz="1400" b="1" dirty="0"/>
        </a:p>
      </cdr:txBody>
    </cdr:sp>
  </cdr:relSizeAnchor>
  <cdr:relSizeAnchor xmlns:cdr="http://schemas.openxmlformats.org/drawingml/2006/chartDrawing">
    <cdr:from>
      <cdr:x>0.71642</cdr:x>
      <cdr:y>0.90683</cdr:y>
    </cdr:from>
    <cdr:to>
      <cdr:x>0.9037</cdr:x>
      <cdr:y>0.98024</cdr:y>
    </cdr:to>
    <cdr:sp macro="" textlink="">
      <cdr:nvSpPr>
        <cdr:cNvPr id="5" name="ZoneTexte 1"/>
        <cdr:cNvSpPr txBox="1"/>
      </cdr:nvSpPr>
      <cdr:spPr>
        <a:xfrm xmlns:a="http://schemas.openxmlformats.org/drawingml/2006/main">
          <a:off x="6713166" y="4777784"/>
          <a:ext cx="1754900" cy="3867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400" b="1" dirty="0" smtClean="0"/>
            <a:t>Autres produits</a:t>
          </a:r>
          <a:endParaRPr lang="fr-FR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5FEDB-03DC-4160-A34B-9272BD4C377B}" type="datetimeFigureOut">
              <a:rPr lang="fr-FR" smtClean="0"/>
              <a:t>04/05/2023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6866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D77F8-987C-4E61-9453-399E9B051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030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C79B4-DD9B-44D8-82A9-406AAC1B277D}" type="datetimeFigureOut">
              <a:rPr lang="fr-FR" smtClean="0"/>
              <a:t>04/05/2023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598" y="4776789"/>
            <a:ext cx="5335893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6866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BCDF6-97E8-4411-9CEA-4100D1DAB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8485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BCDF6-97E8-4411-9CEA-4100D1DAB83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5936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BCDF6-97E8-4411-9CEA-4100D1DAB83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5481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BCDF6-97E8-4411-9CEA-4100D1DAB83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4973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BCDF6-97E8-4411-9CEA-4100D1DAB83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513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BCDF6-97E8-4411-9CEA-4100D1DAB83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120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BCDF6-97E8-4411-9CEA-4100D1DAB83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4468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BCDF6-97E8-4411-9CEA-4100D1DAB83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412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BCDF6-97E8-4411-9CEA-4100D1DAB83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031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BCDF6-97E8-4411-9CEA-4100D1DAB83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4124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BCDF6-97E8-4411-9CEA-4100D1DAB83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4124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BCDF6-97E8-4411-9CEA-4100D1DAB835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412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742AF053-62AD-4552-8194-D66F03FF4B5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28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2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4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5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785" y="1228299"/>
            <a:ext cx="11518711" cy="5254387"/>
          </a:xfrm>
        </p:spPr>
        <p:txBody>
          <a:bodyPr>
            <a:normAutofit/>
          </a:bodyPr>
          <a:lstStyle/>
          <a:p>
            <a:pPr algn="ctr"/>
            <a:r>
              <a:rPr lang="fr-FR" sz="8000" b="1" i="1" dirty="0" smtClean="0">
                <a:solidFill>
                  <a:srgbClr val="00B050"/>
                </a:solidFill>
                <a:latin typeface="Lucida Handwriting" panose="03010101010101010101" pitchFamily="66" charset="0"/>
              </a:rPr>
              <a:t>ASSEMBLEE GENERALE</a:t>
            </a:r>
            <a:r>
              <a:rPr lang="fr-FR" sz="8000" b="1" dirty="0" smtClean="0">
                <a:solidFill>
                  <a:srgbClr val="00B050"/>
                </a:solidFill>
                <a:latin typeface="Lucida Handwriting" panose="03010101010101010101" pitchFamily="66" charset="0"/>
              </a:rPr>
              <a:t> </a:t>
            </a:r>
            <a:br>
              <a:rPr lang="fr-FR" sz="8000" b="1" dirty="0" smtClean="0">
                <a:solidFill>
                  <a:srgbClr val="00B050"/>
                </a:solidFill>
                <a:latin typeface="Lucida Handwriting" panose="03010101010101010101" pitchFamily="66" charset="0"/>
              </a:rPr>
            </a:br>
            <a:r>
              <a:rPr lang="fr-FR" sz="8000" b="1" dirty="0" smtClean="0">
                <a:solidFill>
                  <a:srgbClr val="00B050"/>
                </a:solidFill>
                <a:latin typeface="Lucida Handwriting" panose="03010101010101010101" pitchFamily="66" charset="0"/>
              </a:rPr>
              <a:t/>
            </a:r>
            <a:br>
              <a:rPr lang="fr-FR" sz="8000" b="1" dirty="0" smtClean="0">
                <a:solidFill>
                  <a:srgbClr val="00B050"/>
                </a:solidFill>
                <a:latin typeface="Lucida Handwriting" panose="03010101010101010101" pitchFamily="66" charset="0"/>
              </a:rPr>
            </a:br>
            <a:r>
              <a:rPr lang="fr-FR" sz="8000" b="1" i="1" dirty="0" smtClean="0">
                <a:solidFill>
                  <a:schemeClr val="tx2"/>
                </a:solidFill>
                <a:latin typeface="Lucida Handwriting" panose="03010101010101010101" pitchFamily="66" charset="0"/>
              </a:rPr>
              <a:t>09 MAI 2023</a:t>
            </a:r>
            <a:endParaRPr lang="fr-FR" b="1" i="1" dirty="0">
              <a:solidFill>
                <a:schemeClr val="tx2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124" y="0"/>
            <a:ext cx="1192876" cy="997527"/>
          </a:xfrm>
          <a:prstGeom prst="rect">
            <a:avLst/>
          </a:prstGeom>
        </p:spPr>
      </p:pic>
      <p:pic>
        <p:nvPicPr>
          <p:cNvPr id="1026" name="Picture 2" descr="C:\Users\util28\AppData\Local\Microsoft\Windows\Temporary Internet Files\Content.Outlook\EDK2YUZK\LOGO_COS18_B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74794" cy="94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78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8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39482157"/>
              </p:ext>
            </p:extLst>
          </p:nvPr>
        </p:nvGraphicFramePr>
        <p:xfrm>
          <a:off x="1009934" y="1606231"/>
          <a:ext cx="10460780" cy="5069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2878138" y="-122238"/>
            <a:ext cx="7789862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fr-FR" sz="4000" dirty="0">
              <a:solidFill>
                <a:srgbClr val="000000"/>
              </a:solidFill>
              <a:latin typeface="Shermlock" pitchFamily="2" charset="0"/>
            </a:endParaRPr>
          </a:p>
        </p:txBody>
      </p:sp>
      <p:sp>
        <p:nvSpPr>
          <p:cNvPr id="42016" name="Rectangle 32"/>
          <p:cNvSpPr>
            <a:spLocks noChangeArrowheads="1"/>
          </p:cNvSpPr>
          <p:nvPr/>
        </p:nvSpPr>
        <p:spPr bwMode="auto">
          <a:xfrm>
            <a:off x="2513014" y="549275"/>
            <a:ext cx="7031037" cy="889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808" y="5680552"/>
            <a:ext cx="1194923" cy="995388"/>
          </a:xfrm>
          <a:prstGeom prst="rect">
            <a:avLst/>
          </a:prstGeom>
        </p:spPr>
      </p:pic>
      <p:sp>
        <p:nvSpPr>
          <p:cNvPr id="8" name="Rectangle 37"/>
          <p:cNvSpPr>
            <a:spLocks noChangeArrowheads="1"/>
          </p:cNvSpPr>
          <p:nvPr/>
        </p:nvSpPr>
        <p:spPr bwMode="auto">
          <a:xfrm>
            <a:off x="2987320" y="319314"/>
            <a:ext cx="7789862" cy="445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fr-FR" sz="4000" dirty="0">
              <a:solidFill>
                <a:schemeClr val="bg1"/>
              </a:solidFill>
              <a:latin typeface="Shermlock" pitchFamily="2" charset="0"/>
            </a:endParaRPr>
          </a:p>
        </p:txBody>
      </p:sp>
      <p:sp>
        <p:nvSpPr>
          <p:cNvPr id="9" name="Rectangle 37"/>
          <p:cNvSpPr>
            <a:spLocks noChangeArrowheads="1"/>
          </p:cNvSpPr>
          <p:nvPr/>
        </p:nvSpPr>
        <p:spPr bwMode="auto">
          <a:xfrm>
            <a:off x="2878138" y="305707"/>
            <a:ext cx="7789862" cy="445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lvl="0" algn="r"/>
            <a:r>
              <a:rPr lang="fr-FR" sz="36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BILAN FINANCIER</a:t>
            </a:r>
          </a:p>
          <a:p>
            <a:pPr algn="r"/>
            <a:endParaRPr lang="fr-FR" sz="4000" dirty="0">
              <a:solidFill>
                <a:srgbClr val="000000"/>
              </a:solidFill>
              <a:latin typeface="Shermlock" pitchFamily="2" charset="0"/>
            </a:endParaRPr>
          </a:p>
        </p:txBody>
      </p:sp>
      <p:pic>
        <p:nvPicPr>
          <p:cNvPr id="11" name="Picture 2" descr="C:\Users\util28\AppData\Local\Microsoft\Windows\Temporary Internet Files\Content.Outlook\EDK2YUZK\LOGO_COS18_B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74794" cy="94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2509922" y="920209"/>
            <a:ext cx="8238330" cy="872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1" dirty="0" smtClean="0">
                <a:solidFill>
                  <a:srgbClr val="00B050"/>
                </a:solidFill>
              </a:rPr>
              <a:t>Répartition des DEPENSES 2022</a:t>
            </a:r>
            <a:r>
              <a:rPr lang="fr-FR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/>
            </a:r>
            <a:br>
              <a:rPr lang="fr-FR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</a:br>
            <a:endParaRPr lang="fr-FR" sz="3100" b="1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65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0157" y="6241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sz="4400" b="1" u="sng" dirty="0" smtClean="0">
                <a:solidFill>
                  <a:srgbClr val="00B050"/>
                </a:solidFill>
              </a:rPr>
              <a:t>Trésorerie</a:t>
            </a:r>
            <a:r>
              <a:rPr lang="fr-FR" sz="4000" b="1" u="sng" dirty="0" smtClean="0">
                <a:solidFill>
                  <a:srgbClr val="00B050"/>
                </a:solidFill>
              </a:rPr>
              <a:t> </a:t>
            </a:r>
            <a:endParaRPr lang="fr-FR" sz="4000" b="1" u="sng" dirty="0">
              <a:solidFill>
                <a:srgbClr val="00B050"/>
              </a:solidFill>
            </a:endParaRPr>
          </a:p>
        </p:txBody>
      </p:sp>
      <p:graphicFrame>
        <p:nvGraphicFramePr>
          <p:cNvPr id="6" name="Group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357681"/>
              </p:ext>
            </p:extLst>
          </p:nvPr>
        </p:nvGraphicFramePr>
        <p:xfrm>
          <a:off x="2006221" y="1804416"/>
          <a:ext cx="8311485" cy="4419979"/>
        </p:xfrm>
        <a:graphic>
          <a:graphicData uri="http://schemas.openxmlformats.org/drawingml/2006/table">
            <a:tbl>
              <a:tblPr/>
              <a:tblGrid>
                <a:gridCol w="299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1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3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83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31/12/2022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31/12/2021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Fonds de roulement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144 601 €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237 932 €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1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Fonds de roulement exprimé en jours de fonctionnement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± 115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jours</a:t>
                      </a:r>
                      <a:endParaRPr kumimoji="0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±  129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jours</a:t>
                      </a:r>
                      <a:endParaRPr kumimoji="0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61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Trésorerie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185 902 €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273 049 €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3590" y="8276"/>
            <a:ext cx="1192876" cy="997527"/>
          </a:xfrm>
          <a:prstGeom prst="rect">
            <a:avLst/>
          </a:prstGeom>
        </p:spPr>
      </p:pic>
      <p:pic>
        <p:nvPicPr>
          <p:cNvPr id="7" name="Picture 2" descr="C:\Users\util28\AppData\Local\Microsoft\Windows\Temporary Internet Files\Content.Outlook\EDK2YUZK\LOGO_COS18_B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74794" cy="94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776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Grp="1" noChangeArrowheads="1"/>
          </p:cNvSpPr>
          <p:nvPr>
            <p:ph type="title"/>
          </p:nvPr>
        </p:nvSpPr>
        <p:spPr>
          <a:xfrm>
            <a:off x="844906" y="659760"/>
            <a:ext cx="7885112" cy="1143000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997804"/>
                </a:solidFill>
              </a:rPr>
              <a:t/>
            </a:r>
            <a:br>
              <a:rPr lang="fr-FR" sz="2800" dirty="0" smtClean="0">
                <a:solidFill>
                  <a:srgbClr val="997804"/>
                </a:solidFill>
              </a:rPr>
            </a:br>
            <a:r>
              <a:rPr lang="fr-FR" sz="3600" b="1" u="sng" dirty="0" smtClean="0">
                <a:solidFill>
                  <a:schemeClr val="tx2"/>
                </a:solidFill>
              </a:rPr>
              <a:t>ACTIVITE 2022</a:t>
            </a:r>
            <a:endParaRPr lang="fr-FR" sz="3200" b="1" u="sng" dirty="0">
              <a:solidFill>
                <a:schemeClr val="tx2"/>
              </a:solidFill>
            </a:endParaRP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3265017" y="2101970"/>
            <a:ext cx="6443662" cy="39052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2800" b="1" i="1" dirty="0">
                <a:solidFill>
                  <a:srgbClr val="00B050"/>
                </a:solidFill>
              </a:rPr>
              <a:t>Activité </a:t>
            </a:r>
            <a:r>
              <a:rPr lang="fr-FR" sz="2800" b="1" i="1" dirty="0" smtClean="0">
                <a:solidFill>
                  <a:srgbClr val="00B050"/>
                </a:solidFill>
              </a:rPr>
              <a:t>globale</a:t>
            </a:r>
          </a:p>
          <a:p>
            <a:pPr marL="0" indent="0"/>
            <a:endParaRPr lang="fr-FR" sz="2800" b="1" i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fr-FR" sz="2800" i="1" dirty="0" smtClean="0">
                <a:solidFill>
                  <a:srgbClr val="00B050"/>
                </a:solidFill>
              </a:rPr>
              <a:t>Produits d’exploitation</a:t>
            </a:r>
          </a:p>
          <a:p>
            <a:pPr marL="0" indent="0"/>
            <a:endParaRPr lang="fr-FR" sz="2800" i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fr-FR" sz="2800" b="1" i="1" dirty="0" smtClean="0">
                <a:solidFill>
                  <a:srgbClr val="00B050"/>
                </a:solidFill>
              </a:rPr>
              <a:t>Charges d’exploitation</a:t>
            </a:r>
          </a:p>
          <a:p>
            <a:pPr marL="0" indent="0"/>
            <a:endParaRPr lang="fr-FR" sz="2800" b="1" i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fr-FR" sz="2800" i="1" dirty="0" smtClean="0">
                <a:solidFill>
                  <a:srgbClr val="00B050"/>
                </a:solidFill>
              </a:rPr>
              <a:t>Situation financière</a:t>
            </a:r>
            <a:endParaRPr lang="fr-FR" sz="2800" b="1" i="1" dirty="0">
              <a:solidFill>
                <a:srgbClr val="00B050"/>
              </a:solidFill>
            </a:endParaRPr>
          </a:p>
          <a:p>
            <a:pPr marL="0" indent="0"/>
            <a:endParaRPr lang="fr-FR" sz="4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fr-FR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6896" name="Rectangle 32"/>
          <p:cNvSpPr>
            <a:spLocks noChangeArrowheads="1"/>
          </p:cNvSpPr>
          <p:nvPr/>
        </p:nvSpPr>
        <p:spPr bwMode="auto">
          <a:xfrm>
            <a:off x="2697028" y="-124619"/>
            <a:ext cx="8417439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fr-FR" sz="4800" dirty="0" smtClean="0">
                <a:solidFill>
                  <a:srgbClr val="997804"/>
                </a:solidFill>
                <a:latin typeface="+mj-lt"/>
              </a:rPr>
              <a:t>    	</a:t>
            </a:r>
            <a:r>
              <a:rPr lang="fr-FR" sz="48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fr-FR" sz="4800" b="1" dirty="0" smtClean="0">
                <a:solidFill>
                  <a:schemeClr val="bg1"/>
                </a:solidFill>
                <a:latin typeface="+mj-lt"/>
              </a:rPr>
              <a:t>BILAN FINANCIER</a:t>
            </a:r>
            <a:endParaRPr lang="fr-FR" sz="48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69" y="5726361"/>
            <a:ext cx="1192876" cy="997527"/>
          </a:xfrm>
          <a:prstGeom prst="rect">
            <a:avLst/>
          </a:prstGeom>
        </p:spPr>
      </p:pic>
      <p:pic>
        <p:nvPicPr>
          <p:cNvPr id="7" name="Picture 2" descr="C:\Users\util28\AppData\Local\Microsoft\Windows\Temporary Internet Files\Content.Outlook\EDK2YUZK\LOGO_COS18_B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74794" cy="94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5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02979167"/>
              </p:ext>
            </p:extLst>
          </p:nvPr>
        </p:nvGraphicFramePr>
        <p:xfrm>
          <a:off x="1910687" y="1665028"/>
          <a:ext cx="9689909" cy="5142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>
          <a:xfrm>
            <a:off x="2711450" y="765175"/>
            <a:ext cx="7956550" cy="854074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rgbClr val="00B050"/>
                </a:solidFill>
              </a:rPr>
              <a:t>Activité </a:t>
            </a:r>
            <a:r>
              <a:rPr lang="fr-FR" sz="3600" b="1" dirty="0" smtClean="0">
                <a:solidFill>
                  <a:srgbClr val="00B050"/>
                </a:solidFill>
              </a:rPr>
              <a:t>globale 2022</a:t>
            </a:r>
            <a:endParaRPr lang="fr-FR" sz="3600" b="1" dirty="0">
              <a:solidFill>
                <a:srgbClr val="00B050"/>
              </a:solidFill>
            </a:endParaRPr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2878138" y="-122238"/>
            <a:ext cx="7789862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fr-FR" sz="36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BILAN FINANCIER</a:t>
            </a:r>
            <a:endParaRPr lang="fr-FR" sz="36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37920" name="Rectangle 32"/>
          <p:cNvSpPr>
            <a:spLocks noChangeArrowheads="1"/>
          </p:cNvSpPr>
          <p:nvPr/>
        </p:nvSpPr>
        <p:spPr bwMode="auto">
          <a:xfrm>
            <a:off x="2717734" y="549275"/>
            <a:ext cx="7031037" cy="889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03" y="5679732"/>
            <a:ext cx="1194923" cy="995388"/>
          </a:xfrm>
          <a:prstGeom prst="rect">
            <a:avLst/>
          </a:prstGeom>
        </p:spPr>
      </p:pic>
      <p:pic>
        <p:nvPicPr>
          <p:cNvPr id="8" name="Picture 2" descr="C:\Users\util28\AppData\Local\Microsoft\Windows\Temporary Internet Files\Content.Outlook\EDK2YUZK\LOGO_COS18_B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74794" cy="94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35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05376679"/>
              </p:ext>
            </p:extLst>
          </p:nvPr>
        </p:nvGraphicFramePr>
        <p:xfrm>
          <a:off x="2080010" y="1446118"/>
          <a:ext cx="9370462" cy="5268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474794" y="765175"/>
            <a:ext cx="9031419" cy="613248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rgbClr val="00B050"/>
                </a:solidFill>
              </a:rPr>
              <a:t>Analyse </a:t>
            </a:r>
            <a:r>
              <a:rPr lang="fr-FR" sz="3200" b="1" dirty="0">
                <a:solidFill>
                  <a:srgbClr val="00B050"/>
                </a:solidFill>
              </a:rPr>
              <a:t>des </a:t>
            </a:r>
            <a:r>
              <a:rPr lang="fr-FR" sz="3200" b="1" dirty="0" smtClean="0">
                <a:solidFill>
                  <a:srgbClr val="00B050"/>
                </a:solidFill>
              </a:rPr>
              <a:t>recettes </a:t>
            </a:r>
            <a:endParaRPr lang="fr-FR" sz="3200" b="1" dirty="0">
              <a:solidFill>
                <a:srgbClr val="00B050"/>
              </a:solidFill>
            </a:endParaRP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2878138" y="-122238"/>
            <a:ext cx="7789862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fr-FR" sz="3600" b="1" dirty="0">
                <a:solidFill>
                  <a:schemeClr val="tx2"/>
                </a:solidFill>
                <a:latin typeface="Century Gothic" panose="020B0502020202020204" pitchFamily="34" charset="0"/>
              </a:rPr>
              <a:t>BILAN FINANCIER</a:t>
            </a: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2513014" y="549275"/>
            <a:ext cx="7031037" cy="889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55" y="5726208"/>
            <a:ext cx="1194923" cy="995388"/>
          </a:xfrm>
          <a:prstGeom prst="rect">
            <a:avLst/>
          </a:prstGeom>
        </p:spPr>
      </p:pic>
      <p:pic>
        <p:nvPicPr>
          <p:cNvPr id="8" name="Picture 2" descr="C:\Users\util28\AppData\Local\Microsoft\Windows\Temporary Internet Files\Content.Outlook\EDK2YUZK\LOGO_COS18_B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74794" cy="94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94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Grp="1" noChangeArrowheads="1"/>
          </p:cNvSpPr>
          <p:nvPr>
            <p:ph type="title"/>
          </p:nvPr>
        </p:nvSpPr>
        <p:spPr>
          <a:xfrm>
            <a:off x="2711450" y="593725"/>
            <a:ext cx="7956550" cy="634574"/>
          </a:xfrm>
        </p:spPr>
        <p:txBody>
          <a:bodyPr/>
          <a:lstStyle/>
          <a:p>
            <a:r>
              <a:rPr lang="fr-FR" sz="3200" b="1" dirty="0">
                <a:solidFill>
                  <a:srgbClr val="00B050"/>
                </a:solidFill>
              </a:rPr>
              <a:t>Analyse </a:t>
            </a:r>
            <a:r>
              <a:rPr lang="fr-FR" sz="3200" b="1" dirty="0" smtClean="0">
                <a:solidFill>
                  <a:srgbClr val="00B050"/>
                </a:solidFill>
              </a:rPr>
              <a:t>des recettes</a:t>
            </a:r>
            <a:endParaRPr lang="fr-FR" sz="3200" b="1" dirty="0">
              <a:solidFill>
                <a:srgbClr val="00B050"/>
              </a:solidFill>
            </a:endParaRPr>
          </a:p>
        </p:txBody>
      </p:sp>
      <p:sp>
        <p:nvSpPr>
          <p:cNvPr id="40997" name="Rectangle 37"/>
          <p:cNvSpPr>
            <a:spLocks noChangeArrowheads="1"/>
          </p:cNvSpPr>
          <p:nvPr/>
        </p:nvSpPr>
        <p:spPr bwMode="auto">
          <a:xfrm>
            <a:off x="2878138" y="326344"/>
            <a:ext cx="7789862" cy="445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lvl="0" algn="r"/>
            <a:r>
              <a:rPr lang="fr-FR" sz="36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BILAN FINANCIER</a:t>
            </a:r>
          </a:p>
          <a:p>
            <a:pPr algn="r"/>
            <a:endParaRPr lang="fr-FR" sz="4000" b="1" dirty="0">
              <a:solidFill>
                <a:schemeClr val="bg1"/>
              </a:solidFill>
              <a:latin typeface="Shermlock" pitchFamily="2" charset="0"/>
            </a:endParaRPr>
          </a:p>
        </p:txBody>
      </p:sp>
      <p:sp>
        <p:nvSpPr>
          <p:cNvPr id="40998" name="Rectangle 38"/>
          <p:cNvSpPr>
            <a:spLocks noChangeArrowheads="1"/>
          </p:cNvSpPr>
          <p:nvPr/>
        </p:nvSpPr>
        <p:spPr bwMode="auto">
          <a:xfrm>
            <a:off x="2513014" y="549275"/>
            <a:ext cx="7031037" cy="889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01" y="5727675"/>
            <a:ext cx="1194923" cy="99538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945367" y="3244334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endParaRPr lang="fr-FR" dirty="0">
              <a:solidFill>
                <a:srgbClr val="997804"/>
              </a:solidFill>
            </a:endParaRPr>
          </a:p>
        </p:txBody>
      </p:sp>
      <p:pic>
        <p:nvPicPr>
          <p:cNvPr id="10" name="Picture 2" descr="C:\Users\util28\AppData\Local\Microsoft\Windows\Temporary Internet Files\Content.Outlook\EDK2YUZK\LOGO_COS18_B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74794" cy="94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>
          <a:xfrm>
            <a:off x="982638" y="1460310"/>
            <a:ext cx="10317707" cy="4517409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fr-FR" sz="2400" dirty="0" smtClean="0"/>
              <a:t>Les subventions de 254 658 € se répartissent de la façon suivante :</a:t>
            </a:r>
          </a:p>
          <a:p>
            <a:pPr marL="0" indent="0" algn="just"/>
            <a:r>
              <a:rPr lang="fr-FR" sz="2400" dirty="0"/>
              <a:t>	</a:t>
            </a:r>
            <a:r>
              <a:rPr lang="fr-FR" sz="2400" dirty="0" smtClean="0"/>
              <a:t>* 115 000€ pour les activités sociales et culturelles</a:t>
            </a:r>
          </a:p>
          <a:p>
            <a:pPr marL="0" indent="0" algn="just"/>
            <a:r>
              <a:rPr lang="fr-FR" sz="2400" dirty="0"/>
              <a:t>	</a:t>
            </a:r>
            <a:r>
              <a:rPr lang="fr-FR" sz="2400" dirty="0" smtClean="0"/>
              <a:t>* 80 000€ pour des agents à l’arbre de Noël</a:t>
            </a:r>
          </a:p>
          <a:p>
            <a:pPr marL="0" indent="0" algn="just"/>
            <a:r>
              <a:rPr lang="fr-FR" sz="2400" dirty="0"/>
              <a:t>	</a:t>
            </a:r>
            <a:r>
              <a:rPr lang="fr-FR" sz="2400" dirty="0" smtClean="0"/>
              <a:t>* 40 000€ pour </a:t>
            </a:r>
            <a:r>
              <a:rPr lang="fr-FR" sz="2400" dirty="0"/>
              <a:t>l’autorisation d’absence </a:t>
            </a:r>
            <a:r>
              <a:rPr lang="fr-FR" sz="2400" dirty="0" smtClean="0"/>
              <a:t>des membres du CA et bureau</a:t>
            </a:r>
          </a:p>
          <a:p>
            <a:pPr marL="0" indent="0" algn="just"/>
            <a:r>
              <a:rPr lang="fr-FR" sz="2400" dirty="0"/>
              <a:t>	</a:t>
            </a:r>
            <a:r>
              <a:rPr lang="fr-FR" sz="2400" dirty="0" smtClean="0"/>
              <a:t>* 6 745€ pour les salaires non reversés 2021</a:t>
            </a:r>
          </a:p>
          <a:p>
            <a:pPr marL="0" indent="0" algn="just"/>
            <a:r>
              <a:rPr lang="fr-FR" sz="2400" dirty="0"/>
              <a:t>	</a:t>
            </a:r>
            <a:r>
              <a:rPr lang="fr-FR" sz="2400" dirty="0" smtClean="0"/>
              <a:t>* 800€  de la MDPH</a:t>
            </a:r>
          </a:p>
          <a:p>
            <a:pPr marL="0" indent="0" algn="just"/>
            <a:r>
              <a:rPr lang="fr-FR" sz="2400" dirty="0"/>
              <a:t>	</a:t>
            </a:r>
            <a:r>
              <a:rPr lang="fr-FR" sz="2400" dirty="0" smtClean="0"/>
              <a:t>* 12 113€ pour la mise à disposition des locaux et moyens</a:t>
            </a:r>
          </a:p>
          <a:p>
            <a:pPr marL="0" indent="0" algn="just"/>
            <a:endParaRPr lang="fr-FR" sz="2400" dirty="0" smtClean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fr-FR" sz="2400" dirty="0" smtClean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fr-FR" sz="2400" dirty="0" smtClean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90740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5"/>
          <p:cNvSpPr>
            <a:spLocks noGrp="1" noChangeArrowheads="1"/>
          </p:cNvSpPr>
          <p:nvPr>
            <p:ph type="title"/>
          </p:nvPr>
        </p:nvSpPr>
        <p:spPr>
          <a:xfrm>
            <a:off x="2513014" y="765175"/>
            <a:ext cx="8238330" cy="858837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/>
            </a:r>
            <a:br>
              <a:rPr lang="fr-FR" sz="32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</a:br>
            <a:r>
              <a:rPr lang="fr-FR" sz="4000" b="1" dirty="0" smtClean="0">
                <a:solidFill>
                  <a:srgbClr val="00B050"/>
                </a:solidFill>
              </a:rPr>
              <a:t>Répartition </a:t>
            </a:r>
            <a:r>
              <a:rPr lang="fr-FR" sz="4000" b="1" dirty="0">
                <a:solidFill>
                  <a:srgbClr val="00B050"/>
                </a:solidFill>
              </a:rPr>
              <a:t>des recettes </a:t>
            </a:r>
            <a:r>
              <a:rPr lang="fr-FR" sz="4000" b="1" dirty="0" smtClean="0">
                <a:solidFill>
                  <a:srgbClr val="00B050"/>
                </a:solidFill>
              </a:rPr>
              <a:t>2022</a:t>
            </a:r>
            <a:r>
              <a:rPr lang="fr-FR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/>
            </a:r>
            <a:br>
              <a:rPr lang="fr-FR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</a:br>
            <a:endParaRPr lang="fr-FR" sz="3100" b="1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</a:endParaRPr>
          </a:p>
        </p:txBody>
      </p:sp>
      <p:sp>
        <p:nvSpPr>
          <p:cNvPr id="39970" name="Rectangle 34"/>
          <p:cNvSpPr>
            <a:spLocks noChangeArrowheads="1"/>
          </p:cNvSpPr>
          <p:nvPr/>
        </p:nvSpPr>
        <p:spPr bwMode="auto">
          <a:xfrm>
            <a:off x="2878138" y="-122238"/>
            <a:ext cx="7789862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fr-FR" sz="4000" dirty="0">
              <a:solidFill>
                <a:srgbClr val="000000"/>
              </a:solidFill>
              <a:latin typeface="Shermlock" pitchFamily="2" charset="0"/>
            </a:endParaRPr>
          </a:p>
        </p:txBody>
      </p:sp>
      <p:sp>
        <p:nvSpPr>
          <p:cNvPr id="39971" name="Rectangle 35"/>
          <p:cNvSpPr>
            <a:spLocks noChangeArrowheads="1"/>
          </p:cNvSpPr>
          <p:nvPr/>
        </p:nvSpPr>
        <p:spPr bwMode="auto">
          <a:xfrm>
            <a:off x="2513014" y="549275"/>
            <a:ext cx="7031037" cy="889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47" y="5703375"/>
            <a:ext cx="1194923" cy="99538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689725" y="-81635"/>
            <a:ext cx="39372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3600" b="1" dirty="0">
                <a:solidFill>
                  <a:schemeClr val="tx2"/>
                </a:solidFill>
                <a:latin typeface="Century Gothic" panose="020B0502020202020204" pitchFamily="34" charset="0"/>
              </a:rPr>
              <a:t>BILAN FINANCIER</a:t>
            </a:r>
          </a:p>
        </p:txBody>
      </p:sp>
      <p:graphicFrame>
        <p:nvGraphicFramePr>
          <p:cNvPr id="7" name="Graphique 6"/>
          <p:cNvGraphicFramePr/>
          <p:nvPr>
            <p:extLst>
              <p:ext uri="{D42A27DB-BD31-4B8C-83A1-F6EECF244321}">
                <p14:modId xmlns:p14="http://schemas.microsoft.com/office/powerpoint/2010/main" val="190744370"/>
              </p:ext>
            </p:extLst>
          </p:nvPr>
        </p:nvGraphicFramePr>
        <p:xfrm>
          <a:off x="1237397" y="1665028"/>
          <a:ext cx="9830936" cy="5033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9" name="Picture 2" descr="C:\Users\util28\AppData\Local\Microsoft\Windows\Temporary Internet Files\Content.Outlook\EDK2YUZK\LOGO_COS18_B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74794" cy="94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11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Grp="1" noChangeArrowheads="1"/>
          </p:cNvSpPr>
          <p:nvPr>
            <p:ph type="title"/>
          </p:nvPr>
        </p:nvSpPr>
        <p:spPr>
          <a:xfrm>
            <a:off x="2711450" y="593725"/>
            <a:ext cx="7956550" cy="634574"/>
          </a:xfrm>
        </p:spPr>
        <p:txBody>
          <a:bodyPr/>
          <a:lstStyle/>
          <a:p>
            <a:r>
              <a:rPr lang="fr-FR" sz="3200" b="1" dirty="0">
                <a:solidFill>
                  <a:srgbClr val="00B050"/>
                </a:solidFill>
              </a:rPr>
              <a:t>Analyse des dépenses</a:t>
            </a:r>
          </a:p>
        </p:txBody>
      </p:sp>
      <p:sp>
        <p:nvSpPr>
          <p:cNvPr id="40997" name="Rectangle 37"/>
          <p:cNvSpPr>
            <a:spLocks noChangeArrowheads="1"/>
          </p:cNvSpPr>
          <p:nvPr/>
        </p:nvSpPr>
        <p:spPr bwMode="auto">
          <a:xfrm>
            <a:off x="2878138" y="326344"/>
            <a:ext cx="7789862" cy="445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lvl="0" algn="r"/>
            <a:r>
              <a:rPr lang="fr-FR" sz="36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BILAN FINANCIER</a:t>
            </a:r>
          </a:p>
          <a:p>
            <a:pPr algn="r"/>
            <a:endParaRPr lang="fr-FR" sz="4000" b="1" dirty="0">
              <a:solidFill>
                <a:schemeClr val="bg1"/>
              </a:solidFill>
              <a:latin typeface="Shermlock" pitchFamily="2" charset="0"/>
            </a:endParaRPr>
          </a:p>
        </p:txBody>
      </p:sp>
      <p:sp>
        <p:nvSpPr>
          <p:cNvPr id="40998" name="Rectangle 38"/>
          <p:cNvSpPr>
            <a:spLocks noChangeArrowheads="1"/>
          </p:cNvSpPr>
          <p:nvPr/>
        </p:nvSpPr>
        <p:spPr bwMode="auto">
          <a:xfrm>
            <a:off x="2513014" y="549275"/>
            <a:ext cx="7031037" cy="889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01" y="5727675"/>
            <a:ext cx="1194923" cy="99538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945367" y="3244334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endParaRPr lang="fr-FR" dirty="0">
              <a:solidFill>
                <a:srgbClr val="997804"/>
              </a:solidFill>
            </a:endParaRPr>
          </a:p>
        </p:txBody>
      </p:sp>
      <p:pic>
        <p:nvPicPr>
          <p:cNvPr id="10" name="Picture 2" descr="C:\Users\util28\AppData\Local\Microsoft\Windows\Temporary Internet Files\Content.Outlook\EDK2YUZK\LOGO_COS18_B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74794" cy="94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Espace réservé du contenu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48014778"/>
              </p:ext>
            </p:extLst>
          </p:nvPr>
        </p:nvGraphicFramePr>
        <p:xfrm>
          <a:off x="122830" y="1255594"/>
          <a:ext cx="11818961" cy="5467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9205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Grp="1" noChangeArrowheads="1"/>
          </p:cNvSpPr>
          <p:nvPr>
            <p:ph type="title"/>
          </p:nvPr>
        </p:nvSpPr>
        <p:spPr>
          <a:xfrm>
            <a:off x="2711450" y="593725"/>
            <a:ext cx="7956550" cy="634574"/>
          </a:xfrm>
        </p:spPr>
        <p:txBody>
          <a:bodyPr/>
          <a:lstStyle/>
          <a:p>
            <a:r>
              <a:rPr lang="fr-FR" sz="3200" b="1" dirty="0">
                <a:solidFill>
                  <a:srgbClr val="00B050"/>
                </a:solidFill>
              </a:rPr>
              <a:t>Analyse des dépenses</a:t>
            </a:r>
          </a:p>
        </p:txBody>
      </p:sp>
      <p:sp>
        <p:nvSpPr>
          <p:cNvPr id="40997" name="Rectangle 37"/>
          <p:cNvSpPr>
            <a:spLocks noChangeArrowheads="1"/>
          </p:cNvSpPr>
          <p:nvPr/>
        </p:nvSpPr>
        <p:spPr bwMode="auto">
          <a:xfrm>
            <a:off x="2878138" y="326344"/>
            <a:ext cx="7789862" cy="445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lvl="0" algn="r"/>
            <a:r>
              <a:rPr lang="fr-FR" sz="36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BILAN FINANCIER</a:t>
            </a:r>
          </a:p>
          <a:p>
            <a:pPr algn="r"/>
            <a:endParaRPr lang="fr-FR" sz="4000" b="1" dirty="0">
              <a:solidFill>
                <a:schemeClr val="bg1"/>
              </a:solidFill>
              <a:latin typeface="Shermlock" pitchFamily="2" charset="0"/>
            </a:endParaRPr>
          </a:p>
        </p:txBody>
      </p:sp>
      <p:sp>
        <p:nvSpPr>
          <p:cNvPr id="40998" name="Rectangle 38"/>
          <p:cNvSpPr>
            <a:spLocks noChangeArrowheads="1"/>
          </p:cNvSpPr>
          <p:nvPr/>
        </p:nvSpPr>
        <p:spPr bwMode="auto">
          <a:xfrm>
            <a:off x="2513014" y="549275"/>
            <a:ext cx="7031037" cy="889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01" y="5727675"/>
            <a:ext cx="1194923" cy="99538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945367" y="3244334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endParaRPr lang="fr-FR" dirty="0">
              <a:solidFill>
                <a:srgbClr val="997804"/>
              </a:solidFill>
            </a:endParaRPr>
          </a:p>
        </p:txBody>
      </p:sp>
      <p:pic>
        <p:nvPicPr>
          <p:cNvPr id="10" name="Picture 2" descr="C:\Users\util28\AppData\Local\Microsoft\Windows\Temporary Internet Files\Content.Outlook\EDK2YUZK\LOGO_COS18_B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74794" cy="94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>
          <a:xfrm>
            <a:off x="982638" y="1460310"/>
            <a:ext cx="10317707" cy="4517409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fr-FR" sz="2400" dirty="0" smtClean="0"/>
              <a:t>Les frais de fonctionnement s’élèvent à 26 828€ pour l’année 2022 et se répartissent selon le diagramme ci-après. Ils concernent essentiellement la mise à disposition des locaux et moyens par le Conseil Départemental pour 12 044€.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fr-FR" sz="2400" dirty="0" smtClean="0"/>
              <a:t>Le Conseil Départemental a mis à disposition un agent à temps plein. Les frais de personnel sont de 42 955,80€.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fr-FR" sz="2400" dirty="0" smtClean="0"/>
              <a:t>Une autorisation d’absence pour les membres du Conseil d’administration et du bureau a été valorisée pour l’équivalent de 198 jours soit 40 000€.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fr-FR" sz="2400" dirty="0" smtClean="0"/>
              <a:t>Enfin pour l’Arbre de Noël, le Conseil Départemental autorise les agents invités à s’absenter pour la durée de l’animation évalué à 80 000€ de masse salariale.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fr-FR" sz="2400" dirty="0" smtClean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fr-FR" sz="2400" dirty="0" smtClean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134782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Grp="1" noChangeArrowheads="1"/>
          </p:cNvSpPr>
          <p:nvPr>
            <p:ph type="title"/>
          </p:nvPr>
        </p:nvSpPr>
        <p:spPr>
          <a:xfrm>
            <a:off x="2711450" y="593725"/>
            <a:ext cx="7956550" cy="634574"/>
          </a:xfrm>
        </p:spPr>
        <p:txBody>
          <a:bodyPr/>
          <a:lstStyle/>
          <a:p>
            <a:r>
              <a:rPr lang="fr-FR" sz="3200" b="1" dirty="0" smtClean="0">
                <a:solidFill>
                  <a:srgbClr val="00B050"/>
                </a:solidFill>
              </a:rPr>
              <a:t>Détail des frais de fonctionnement</a:t>
            </a:r>
            <a:endParaRPr lang="fr-FR" sz="3200" b="1" dirty="0">
              <a:solidFill>
                <a:srgbClr val="00B050"/>
              </a:solidFill>
            </a:endParaRPr>
          </a:p>
        </p:txBody>
      </p:sp>
      <p:sp>
        <p:nvSpPr>
          <p:cNvPr id="40997" name="Rectangle 37"/>
          <p:cNvSpPr>
            <a:spLocks noChangeArrowheads="1"/>
          </p:cNvSpPr>
          <p:nvPr/>
        </p:nvSpPr>
        <p:spPr bwMode="auto">
          <a:xfrm>
            <a:off x="2878138" y="326344"/>
            <a:ext cx="7789862" cy="445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lvl="0" algn="r"/>
            <a:r>
              <a:rPr lang="fr-FR" sz="36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BILAN FINANCIER</a:t>
            </a:r>
          </a:p>
          <a:p>
            <a:pPr algn="r"/>
            <a:endParaRPr lang="fr-FR" sz="4000" b="1" dirty="0">
              <a:solidFill>
                <a:schemeClr val="bg1"/>
              </a:solidFill>
              <a:latin typeface="Shermlock" pitchFamily="2" charset="0"/>
            </a:endParaRPr>
          </a:p>
        </p:txBody>
      </p:sp>
      <p:sp>
        <p:nvSpPr>
          <p:cNvPr id="40998" name="Rectangle 38"/>
          <p:cNvSpPr>
            <a:spLocks noChangeArrowheads="1"/>
          </p:cNvSpPr>
          <p:nvPr/>
        </p:nvSpPr>
        <p:spPr bwMode="auto">
          <a:xfrm>
            <a:off x="2513014" y="549275"/>
            <a:ext cx="7031037" cy="889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01" y="5727675"/>
            <a:ext cx="1194923" cy="99538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945367" y="3244334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endParaRPr lang="fr-FR" dirty="0">
              <a:solidFill>
                <a:srgbClr val="997804"/>
              </a:solidFill>
            </a:endParaRPr>
          </a:p>
        </p:txBody>
      </p:sp>
      <p:pic>
        <p:nvPicPr>
          <p:cNvPr id="10" name="Picture 2" descr="C:\Users\util28\AppData\Local\Microsoft\Windows\Temporary Internet Files\Content.Outlook\EDK2YUZK\LOGO_COS18_B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74794" cy="94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Espace réservé du contenu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15925587"/>
              </p:ext>
            </p:extLst>
          </p:nvPr>
        </p:nvGraphicFramePr>
        <p:xfrm>
          <a:off x="122830" y="1255594"/>
          <a:ext cx="11818961" cy="5467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0529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Personnalisé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79646"/>
      </a:accent2>
      <a:accent3>
        <a:srgbClr val="9BBB59"/>
      </a:accent3>
      <a:accent4>
        <a:srgbClr val="4BACC6"/>
      </a:accent4>
      <a:accent5>
        <a:srgbClr val="FBD5B5"/>
      </a:accent5>
      <a:accent6>
        <a:srgbClr val="76923C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1699</TotalTime>
  <Words>324</Words>
  <Application>Microsoft Office PowerPoint</Application>
  <PresentationFormat>Grand écran</PresentationFormat>
  <Paragraphs>72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Century Gothic</vt:lpstr>
      <vt:lpstr>Franklin Gothic Book</vt:lpstr>
      <vt:lpstr>Franklin Gothic Medium</vt:lpstr>
      <vt:lpstr>Lucida Handwriting</vt:lpstr>
      <vt:lpstr>Shermlock</vt:lpstr>
      <vt:lpstr>Tunga</vt:lpstr>
      <vt:lpstr>Verdana</vt:lpstr>
      <vt:lpstr>Wingdings</vt:lpstr>
      <vt:lpstr>Angles</vt:lpstr>
      <vt:lpstr>ASSEMBLEE GENERALE   09 MAI 2023</vt:lpstr>
      <vt:lpstr> ACTIVITE 2022</vt:lpstr>
      <vt:lpstr>Activité globale 2022</vt:lpstr>
      <vt:lpstr>Analyse des recettes </vt:lpstr>
      <vt:lpstr>Analyse des recettes</vt:lpstr>
      <vt:lpstr> Répartition des recettes 2022 </vt:lpstr>
      <vt:lpstr>Analyse des dépenses</vt:lpstr>
      <vt:lpstr>Analyse des dépenses</vt:lpstr>
      <vt:lpstr>Détail des frais de fonctionnement</vt:lpstr>
      <vt:lpstr>Présentation PowerPoint</vt:lpstr>
      <vt:lpstr>Trésorerie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SOLen       Assemblée Générale</dc:title>
  <dc:creator>Catherine HALAIRE</dc:creator>
  <cp:lastModifiedBy>Patricia GAILLARD</cp:lastModifiedBy>
  <cp:revision>135</cp:revision>
  <cp:lastPrinted>2021-05-20T14:56:57Z</cp:lastPrinted>
  <dcterms:created xsi:type="dcterms:W3CDTF">2014-03-04T15:46:19Z</dcterms:created>
  <dcterms:modified xsi:type="dcterms:W3CDTF">2023-05-04T06:08:00Z</dcterms:modified>
</cp:coreProperties>
</file>